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6858000" cx="9144000"/>
  <p:notesSz cx="6858000" cy="9144000"/>
  <p:embeddedFontLs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02">
          <p15:clr>
            <a:srgbClr val="A4A3A4"/>
          </p15:clr>
        </p15:guide>
        <p15:guide id="2" pos="485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Rafael C. Jimen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8DAEC16-C3D5-442E-A069-76F09EB67E6F}">
  <a:tblStyle styleId="{28DAEC16-C3D5-442E-A069-76F09EB67E6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2A8BBCB-4BC0-4274-8AD5-B2AF91D13AC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502" orient="horz"/>
        <p:guide pos="485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Corbel-bold.fntdata"/><Relationship Id="rId10" Type="http://schemas.openxmlformats.org/officeDocument/2006/relationships/slide" Target="slides/slide2.xml"/><Relationship Id="rId32" Type="http://schemas.openxmlformats.org/officeDocument/2006/relationships/font" Target="fonts/Corbel-regular.fntdata"/><Relationship Id="rId13" Type="http://schemas.openxmlformats.org/officeDocument/2006/relationships/slide" Target="slides/slide5.xml"/><Relationship Id="rId35" Type="http://schemas.openxmlformats.org/officeDocument/2006/relationships/font" Target="fonts/Corbel-boldItalic.fntdata"/><Relationship Id="rId12" Type="http://schemas.openxmlformats.org/officeDocument/2006/relationships/slide" Target="slides/slide4.xml"/><Relationship Id="rId34" Type="http://schemas.openxmlformats.org/officeDocument/2006/relationships/font" Target="fonts/Corbel-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12T09:16:38.581">
    <p:pos x="6000" y="0"/>
    <p:text>I would remove this one. Summarised in the pan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12T09:16:44.424">
    <p:pos x="6000" y="0"/>
    <p:text>I would remove this one. Summarised in the pan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Corbel"/>
                <a:ea typeface="Corbel"/>
                <a:cs typeface="Corbel"/>
                <a:sym typeface="Corbel"/>
              </a:defRPr>
            </a:lvl1pPr>
            <a:lvl2pPr indent="-228600" lvl="1" marL="914400" marR="0" rtl="0" algn="l">
              <a:spcBef>
                <a:spcPts val="360"/>
              </a:spcBef>
              <a:spcAft>
                <a:spcPts val="0"/>
              </a:spcAft>
              <a:buSzPts val="1400"/>
              <a:buNone/>
              <a:defRPr b="0" i="0" sz="1200" u="none" cap="none" strike="noStrike">
                <a:solidFill>
                  <a:schemeClr val="dk1"/>
                </a:solidFill>
                <a:latin typeface="Corbel"/>
                <a:ea typeface="Corbel"/>
                <a:cs typeface="Corbel"/>
                <a:sym typeface="Corbel"/>
              </a:defRPr>
            </a:lvl2pPr>
            <a:lvl3pPr indent="-228600" lvl="2" marL="1371600" marR="0" rtl="0" algn="l">
              <a:spcBef>
                <a:spcPts val="360"/>
              </a:spcBef>
              <a:spcAft>
                <a:spcPts val="0"/>
              </a:spcAft>
              <a:buSzPts val="1400"/>
              <a:buNone/>
              <a:defRPr b="0" i="0" sz="1200" u="none" cap="none" strike="noStrike">
                <a:solidFill>
                  <a:schemeClr val="dk1"/>
                </a:solidFill>
                <a:latin typeface="Corbel"/>
                <a:ea typeface="Corbel"/>
                <a:cs typeface="Corbel"/>
                <a:sym typeface="Corbel"/>
              </a:defRPr>
            </a:lvl3pPr>
            <a:lvl4pPr indent="-228600" lvl="3" marL="1828800" marR="0" rtl="0" algn="l">
              <a:spcBef>
                <a:spcPts val="360"/>
              </a:spcBef>
              <a:spcAft>
                <a:spcPts val="0"/>
              </a:spcAft>
              <a:buSzPts val="1400"/>
              <a:buNone/>
              <a:defRPr b="0" i="0" sz="1200" u="none" cap="none" strike="noStrike">
                <a:solidFill>
                  <a:schemeClr val="dk1"/>
                </a:solidFill>
                <a:latin typeface="Corbel"/>
                <a:ea typeface="Corbel"/>
                <a:cs typeface="Corbel"/>
                <a:sym typeface="Corbel"/>
              </a:defRPr>
            </a:lvl4pPr>
            <a:lvl5pPr indent="-228600" lvl="4" marL="2286000" marR="0" rtl="0" algn="l">
              <a:spcBef>
                <a:spcPts val="360"/>
              </a:spcBef>
              <a:spcAft>
                <a:spcPts val="0"/>
              </a:spcAft>
              <a:buSzPts val="1400"/>
              <a:buNone/>
              <a:defRPr b="0" i="0" sz="1200" u="none" cap="none" strike="noStrike">
                <a:solidFill>
                  <a:schemeClr val="dk1"/>
                </a:solidFill>
                <a:latin typeface="Corbel"/>
                <a:ea typeface="Corbel"/>
                <a:cs typeface="Corbel"/>
                <a:sym typeface="Corbe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orbel"/>
                <a:ea typeface="Corbel"/>
                <a:cs typeface="Corbel"/>
                <a:sym typeface="Corbel"/>
              </a:rPr>
              <a:t>‹#›</a:t>
            </a:fld>
            <a:endParaRPr b="0" i="0" sz="1200" u="none" cap="none" strike="noStrike">
              <a:solidFill>
                <a:schemeClr val="dk1"/>
              </a:solidFill>
              <a:latin typeface="Corbel"/>
              <a:ea typeface="Corbel"/>
              <a:cs typeface="Corbel"/>
              <a:sym typeface="Corbe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360"/>
              </a:spcBef>
              <a:spcAft>
                <a:spcPts val="0"/>
              </a:spcAft>
              <a:buNone/>
            </a:pPr>
            <a:r>
              <a:t/>
            </a:r>
            <a:endParaRPr>
              <a:latin typeface="Corbel"/>
              <a:ea typeface="Corbel"/>
              <a:cs typeface="Corbel"/>
              <a:sym typeface="Corbel"/>
            </a:endParaRPr>
          </a:p>
        </p:txBody>
      </p:sp>
      <p:sp>
        <p:nvSpPr>
          <p:cNvPr id="132" name="Google Shape;132;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orbel"/>
                <a:ea typeface="Corbel"/>
                <a:cs typeface="Corbel"/>
                <a:sym typeface="Corbel"/>
              </a:rPr>
              <a:t>‹#›</a:t>
            </a:fld>
            <a:endParaRPr b="0" i="0" sz="1200" u="none" cap="none" strike="noStrike">
              <a:solidFill>
                <a:schemeClr val="dk1"/>
              </a:solidFill>
              <a:latin typeface="Corbel"/>
              <a:ea typeface="Corbel"/>
              <a:cs typeface="Corbel"/>
              <a:sym typeface="Corbe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7e1274612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47e1274612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7e1274612_0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g47e1274612_0_2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Corbel"/>
              <a:ea typeface="Corbel"/>
              <a:cs typeface="Corbel"/>
              <a:sym typeface="Corbel"/>
            </a:endParaRPr>
          </a:p>
          <a:p>
            <a:pPr indent="0" lvl="0" marL="0" rtl="0" algn="l">
              <a:lnSpc>
                <a:spcPct val="100000"/>
              </a:lnSpc>
              <a:spcBef>
                <a:spcPts val="360"/>
              </a:spcBef>
              <a:spcAft>
                <a:spcPts val="0"/>
              </a:spcAft>
              <a:buSzPts val="1400"/>
              <a:buNone/>
            </a:pPr>
            <a:r>
              <a:t/>
            </a:r>
            <a:endParaRPr>
              <a:latin typeface="Corbel"/>
              <a:ea typeface="Corbel"/>
              <a:cs typeface="Corbel"/>
              <a:sym typeface="Corbel"/>
            </a:endParaRPr>
          </a:p>
        </p:txBody>
      </p:sp>
      <p:sp>
        <p:nvSpPr>
          <p:cNvPr id="295" name="Google Shape;295;g47e1274612_0_2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orbel"/>
                <a:ea typeface="Corbel"/>
                <a:cs typeface="Corbel"/>
                <a:sym typeface="Corbel"/>
              </a:rPr>
              <a:t>‹#›</a:t>
            </a:fld>
            <a:endParaRPr sz="1200">
              <a:solidFill>
                <a:srgbClr val="000000"/>
              </a:solidFill>
              <a:latin typeface="Corbel"/>
              <a:ea typeface="Corbel"/>
              <a:cs typeface="Corbel"/>
              <a:sym typeface="Corbe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7e1274612_0_2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g47e1274612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7e1274612_0_2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47e1274612_0_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7e1274612_0_2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g47e1274612_0_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360"/>
              </a:spcBef>
              <a:spcAft>
                <a:spcPts val="0"/>
              </a:spcAft>
              <a:buNone/>
            </a:pPr>
            <a:r>
              <a:t/>
            </a:r>
            <a:endParaRPr>
              <a:latin typeface="Corbel"/>
              <a:ea typeface="Corbel"/>
              <a:cs typeface="Corbel"/>
              <a:sym typeface="Corbel"/>
            </a:endParaRPr>
          </a:p>
        </p:txBody>
      </p:sp>
      <p:sp>
        <p:nvSpPr>
          <p:cNvPr id="329" name="Google Shape;329;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Corbel"/>
                <a:ea typeface="Corbel"/>
                <a:cs typeface="Corbel"/>
                <a:sym typeface="Corbel"/>
              </a:rPr>
              <a:t>‹#›</a:t>
            </a:fld>
            <a:endParaRPr sz="1200">
              <a:solidFill>
                <a:srgbClr val="000000"/>
              </a:solidFill>
              <a:latin typeface="Corbel"/>
              <a:ea typeface="Corbel"/>
              <a:cs typeface="Corbel"/>
              <a:sym typeface="Corbe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7e1274612_0_3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9" name="Google Shape;339;g47e1274612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7e1274612_0_3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g47e1274612_0_3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7e1274612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g47e1274612_0_3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Corbel"/>
              <a:ea typeface="Corbel"/>
              <a:cs typeface="Corbel"/>
              <a:sym typeface="Corbel"/>
            </a:endParaRPr>
          </a:p>
          <a:p>
            <a:pPr indent="0" lvl="0" marL="0" rtl="0" algn="l">
              <a:lnSpc>
                <a:spcPct val="100000"/>
              </a:lnSpc>
              <a:spcBef>
                <a:spcPts val="360"/>
              </a:spcBef>
              <a:spcAft>
                <a:spcPts val="0"/>
              </a:spcAft>
              <a:buSzPts val="1400"/>
              <a:buNone/>
            </a:pPr>
            <a:r>
              <a:t/>
            </a:r>
            <a:endParaRPr>
              <a:latin typeface="Corbel"/>
              <a:ea typeface="Corbel"/>
              <a:cs typeface="Corbel"/>
              <a:sym typeface="Corbel"/>
            </a:endParaRPr>
          </a:p>
        </p:txBody>
      </p:sp>
      <p:sp>
        <p:nvSpPr>
          <p:cNvPr id="352" name="Google Shape;352;g47e1274612_0_3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solidFill>
                  <a:srgbClr val="000000"/>
                </a:solidFill>
                <a:latin typeface="Corbel"/>
                <a:ea typeface="Corbel"/>
                <a:cs typeface="Corbel"/>
                <a:sym typeface="Corbel"/>
              </a:rPr>
              <a:t>‹#›</a:t>
            </a:fld>
            <a:endParaRPr sz="1200">
              <a:solidFill>
                <a:srgbClr val="000000"/>
              </a:solidFill>
              <a:latin typeface="Corbel"/>
              <a:ea typeface="Corbel"/>
              <a:cs typeface="Corbel"/>
              <a:sym typeface="Corbe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7e1274612_0_3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2" name="Google Shape;362;g47e1274612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orbel"/>
                <a:ea typeface="Corbel"/>
                <a:cs typeface="Corbel"/>
                <a:sym typeface="Corbel"/>
              </a:rPr>
              <a:t>What</a:t>
            </a:r>
            <a:endParaRPr/>
          </a:p>
          <a:p>
            <a:pPr indent="0" lvl="0" marL="0" rtl="0" algn="l">
              <a:spcBef>
                <a:spcPts val="360"/>
              </a:spcBef>
              <a:spcAft>
                <a:spcPts val="0"/>
              </a:spcAft>
              <a:buNone/>
            </a:pPr>
            <a:r>
              <a:rPr lang="en-US">
                <a:latin typeface="Corbel"/>
                <a:ea typeface="Corbel"/>
                <a:cs typeface="Corbel"/>
                <a:sym typeface="Corbel"/>
              </a:rPr>
              <a:t>Goal</a:t>
            </a:r>
            <a:endParaRPr/>
          </a:p>
          <a:p>
            <a:pPr indent="0" lvl="0" marL="0" rtl="0" algn="l">
              <a:spcBef>
                <a:spcPts val="360"/>
              </a:spcBef>
              <a:spcAft>
                <a:spcPts val="0"/>
              </a:spcAft>
              <a:buNone/>
            </a:pPr>
            <a:r>
              <a:rPr lang="en-US">
                <a:latin typeface="Corbel"/>
                <a:ea typeface="Corbel"/>
                <a:cs typeface="Corbel"/>
                <a:sym typeface="Corbel"/>
              </a:rPr>
              <a:t>Priority</a:t>
            </a:r>
            <a:endParaRPr/>
          </a:p>
          <a:p>
            <a:pPr indent="0" lvl="0" marL="0" rtl="0" algn="l">
              <a:spcBef>
                <a:spcPts val="360"/>
              </a:spcBef>
              <a:spcAft>
                <a:spcPts val="0"/>
              </a:spcAft>
              <a:buNone/>
            </a:pPr>
            <a:r>
              <a:t/>
            </a:r>
            <a:endParaRPr>
              <a:latin typeface="Corbel"/>
              <a:ea typeface="Corbel"/>
              <a:cs typeface="Corbel"/>
              <a:sym typeface="Corbel"/>
            </a:endParaRPr>
          </a:p>
        </p:txBody>
      </p:sp>
      <p:sp>
        <p:nvSpPr>
          <p:cNvPr id="146" name="Google Shape;14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Corbel"/>
                <a:ea typeface="Corbel"/>
                <a:cs typeface="Corbel"/>
                <a:sym typeface="Corbel"/>
              </a:rPr>
              <a:t>‹#›</a:t>
            </a:fld>
            <a:endParaRPr b="0" i="0" sz="1200" u="none" cap="none" strike="noStrike">
              <a:solidFill>
                <a:srgbClr val="000000"/>
              </a:solidFill>
              <a:latin typeface="Corbel"/>
              <a:ea typeface="Corbel"/>
              <a:cs typeface="Corbel"/>
              <a:sym typeface="Corbe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orbel"/>
              <a:ea typeface="Corbel"/>
              <a:cs typeface="Corbel"/>
              <a:sym typeface="Corbel"/>
            </a:endParaRPr>
          </a:p>
          <a:p>
            <a:pPr indent="0" lvl="0" marL="0" rtl="0" algn="l">
              <a:spcBef>
                <a:spcPts val="360"/>
              </a:spcBef>
              <a:spcAft>
                <a:spcPts val="0"/>
              </a:spcAft>
              <a:buNone/>
            </a:pPr>
            <a:r>
              <a:t/>
            </a:r>
            <a:endParaRPr>
              <a:latin typeface="Corbel"/>
              <a:ea typeface="Corbel"/>
              <a:cs typeface="Corbel"/>
              <a:sym typeface="Corbel"/>
            </a:endParaRPr>
          </a:p>
        </p:txBody>
      </p:sp>
      <p:sp>
        <p:nvSpPr>
          <p:cNvPr id="375" name="Google Shape;375;p1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Corbel"/>
                <a:ea typeface="Corbel"/>
                <a:cs typeface="Corbel"/>
                <a:sym typeface="Corbel"/>
              </a:rPr>
              <a:t>‹#›</a:t>
            </a:fld>
            <a:endParaRPr sz="1200">
              <a:solidFill>
                <a:schemeClr val="dk1"/>
              </a:solidFill>
              <a:latin typeface="Corbel"/>
              <a:ea typeface="Corbel"/>
              <a:cs typeface="Corbel"/>
              <a:sym typeface="Corbe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7e1274612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6" name="Google Shape;386;g47e1274612_0_1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47e1274612_0_1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orbel"/>
                <a:ea typeface="Corbel"/>
                <a:cs typeface="Corbel"/>
                <a:sym typeface="Corbel"/>
              </a:rPr>
              <a:t>What</a:t>
            </a:r>
            <a:endParaRPr/>
          </a:p>
          <a:p>
            <a:pPr indent="0" lvl="0" marL="0" rtl="0" algn="l">
              <a:spcBef>
                <a:spcPts val="360"/>
              </a:spcBef>
              <a:spcAft>
                <a:spcPts val="0"/>
              </a:spcAft>
              <a:buNone/>
            </a:pPr>
            <a:r>
              <a:rPr lang="en-US">
                <a:latin typeface="Corbel"/>
                <a:ea typeface="Corbel"/>
                <a:cs typeface="Corbel"/>
                <a:sym typeface="Corbel"/>
              </a:rPr>
              <a:t>Goal</a:t>
            </a:r>
            <a:endParaRPr/>
          </a:p>
          <a:p>
            <a:pPr indent="0" lvl="0" marL="0" rtl="0" algn="l">
              <a:spcBef>
                <a:spcPts val="360"/>
              </a:spcBef>
              <a:spcAft>
                <a:spcPts val="0"/>
              </a:spcAft>
              <a:buNone/>
            </a:pPr>
            <a:r>
              <a:rPr lang="en-US">
                <a:latin typeface="Corbel"/>
                <a:ea typeface="Corbel"/>
                <a:cs typeface="Corbel"/>
                <a:sym typeface="Corbel"/>
              </a:rPr>
              <a:t>Priority</a:t>
            </a:r>
            <a:endParaRPr/>
          </a:p>
          <a:p>
            <a:pPr indent="0" lvl="0" marL="0" rtl="0" algn="l">
              <a:spcBef>
                <a:spcPts val="360"/>
              </a:spcBef>
              <a:spcAft>
                <a:spcPts val="0"/>
              </a:spcAft>
              <a:buNone/>
            </a:pPr>
            <a:r>
              <a:t/>
            </a:r>
            <a:endParaRPr>
              <a:latin typeface="Corbel"/>
              <a:ea typeface="Corbel"/>
              <a:cs typeface="Corbel"/>
              <a:sym typeface="Corbel"/>
            </a:endParaRPr>
          </a:p>
        </p:txBody>
      </p:sp>
      <p:sp>
        <p:nvSpPr>
          <p:cNvPr id="154" name="Google Shape;15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Corbel"/>
                <a:ea typeface="Corbel"/>
                <a:cs typeface="Corbel"/>
                <a:sym typeface="Corbel"/>
              </a:rPr>
              <a:t>‹#›</a:t>
            </a:fld>
            <a:endParaRPr b="0" i="0" sz="1200" u="none" cap="none" strike="noStrike">
              <a:solidFill>
                <a:srgbClr val="000000"/>
              </a:solidFill>
              <a:latin typeface="Corbel"/>
              <a:ea typeface="Corbel"/>
              <a:cs typeface="Corbel"/>
              <a:sym typeface="Corbe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orbel"/>
                <a:ea typeface="Corbel"/>
                <a:cs typeface="Corbel"/>
                <a:sym typeface="Corbel"/>
              </a:rPr>
              <a:t>What</a:t>
            </a:r>
            <a:endParaRPr/>
          </a:p>
          <a:p>
            <a:pPr indent="0" lvl="0" marL="0" rtl="0" algn="l">
              <a:spcBef>
                <a:spcPts val="360"/>
              </a:spcBef>
              <a:spcAft>
                <a:spcPts val="0"/>
              </a:spcAft>
              <a:buNone/>
            </a:pPr>
            <a:r>
              <a:rPr lang="en-US">
                <a:latin typeface="Corbel"/>
                <a:ea typeface="Corbel"/>
                <a:cs typeface="Corbel"/>
                <a:sym typeface="Corbel"/>
              </a:rPr>
              <a:t>Goal</a:t>
            </a:r>
            <a:endParaRPr/>
          </a:p>
          <a:p>
            <a:pPr indent="0" lvl="0" marL="0" rtl="0" algn="l">
              <a:spcBef>
                <a:spcPts val="360"/>
              </a:spcBef>
              <a:spcAft>
                <a:spcPts val="0"/>
              </a:spcAft>
              <a:buNone/>
            </a:pPr>
            <a:r>
              <a:rPr lang="en-US">
                <a:latin typeface="Corbel"/>
                <a:ea typeface="Corbel"/>
                <a:cs typeface="Corbel"/>
                <a:sym typeface="Corbel"/>
              </a:rPr>
              <a:t>Priority</a:t>
            </a:r>
            <a:endParaRPr/>
          </a:p>
          <a:p>
            <a:pPr indent="0" lvl="0" marL="0" rtl="0" algn="l">
              <a:spcBef>
                <a:spcPts val="360"/>
              </a:spcBef>
              <a:spcAft>
                <a:spcPts val="0"/>
              </a:spcAft>
              <a:buNone/>
            </a:pPr>
            <a:r>
              <a:t/>
            </a:r>
            <a:endParaRPr>
              <a:latin typeface="Corbel"/>
              <a:ea typeface="Corbel"/>
              <a:cs typeface="Corbel"/>
              <a:sym typeface="Corbel"/>
            </a:endParaRPr>
          </a:p>
        </p:txBody>
      </p:sp>
      <p:sp>
        <p:nvSpPr>
          <p:cNvPr id="161" name="Google Shape;16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Corbel"/>
                <a:ea typeface="Corbel"/>
                <a:cs typeface="Corbel"/>
                <a:sym typeface="Corbel"/>
              </a:rPr>
              <a:t>‹#›</a:t>
            </a:fld>
            <a:endParaRPr b="0" i="0" sz="1200" u="none" cap="none" strike="noStrike">
              <a:solidFill>
                <a:srgbClr val="000000"/>
              </a:solidFill>
              <a:latin typeface="Corbel"/>
              <a:ea typeface="Corbel"/>
              <a:cs typeface="Corbel"/>
              <a:sym typeface="Corbe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Corbel"/>
              <a:ea typeface="Corbel"/>
              <a:cs typeface="Corbel"/>
              <a:sym typeface="Corbel"/>
            </a:endParaRPr>
          </a:p>
        </p:txBody>
      </p:sp>
      <p:sp>
        <p:nvSpPr>
          <p:cNvPr id="172" name="Google Shape;172;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Corbel"/>
                <a:ea typeface="Corbel"/>
                <a:cs typeface="Corbel"/>
                <a:sym typeface="Corbel"/>
              </a:rPr>
              <a:t>‹#›</a:t>
            </a:fld>
            <a:endParaRPr b="0" i="0" sz="1200" u="none" cap="none" strike="noStrike">
              <a:solidFill>
                <a:srgbClr val="000000"/>
              </a:solidFill>
              <a:latin typeface="Corbel"/>
              <a:ea typeface="Corbel"/>
              <a:cs typeface="Corbel"/>
              <a:sym typeface="Corbe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 name="Google Shape;18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7ddd3297d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47ddd3297d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7e1274612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47e1274612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7e1274612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47e1274612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ELIXIR">
  <p:cSld name="Title slide ELIXIR">
    <p:spTree>
      <p:nvGrpSpPr>
        <p:cNvPr id="12" name="Shape 12"/>
        <p:cNvGrpSpPr/>
        <p:nvPr/>
      </p:nvGrpSpPr>
      <p:grpSpPr>
        <a:xfrm>
          <a:off x="0" y="0"/>
          <a:ext cx="0" cy="0"/>
          <a:chOff x="0" y="0"/>
          <a:chExt cx="0" cy="0"/>
        </a:xfrm>
      </p:grpSpPr>
      <p:pic>
        <p:nvPicPr>
          <p:cNvPr descr="elixir_helix_200_2.eps" id="13" name="Google Shape;13;p2"/>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14" name="Google Shape;14;p2"/>
          <p:cNvPicPr preferRelativeResize="0"/>
          <p:nvPr/>
        </p:nvPicPr>
        <p:blipFill rotWithShape="1">
          <a:blip r:embed="rId3">
            <a:alphaModFix/>
          </a:blip>
          <a:srcRect b="0" l="0" r="0" t="0"/>
          <a:stretch/>
        </p:blipFill>
        <p:spPr>
          <a:xfrm>
            <a:off x="250825" y="5373688"/>
            <a:ext cx="1820863" cy="1238250"/>
          </a:xfrm>
          <a:prstGeom prst="rect">
            <a:avLst/>
          </a:prstGeom>
          <a:noFill/>
          <a:ln>
            <a:noFill/>
          </a:ln>
        </p:spPr>
      </p:pic>
      <p:sp>
        <p:nvSpPr>
          <p:cNvPr id="15" name="Google Shape;15;p2"/>
          <p:cNvSpPr txBox="1"/>
          <p:nvPr/>
        </p:nvSpPr>
        <p:spPr>
          <a:xfrm>
            <a:off x="5580063" y="6237288"/>
            <a:ext cx="2927350" cy="434975"/>
          </a:xfrm>
          <a:prstGeom prst="rect">
            <a:avLst/>
          </a:prstGeom>
          <a:noFill/>
          <a:ln>
            <a:noFill/>
          </a:ln>
        </p:spPr>
        <p:txBody>
          <a:bodyPr anchorCtr="0" anchor="t" bIns="32650" lIns="65300" spcFirstLastPara="1" rIns="65300" wrap="square" tIns="32650">
            <a:noAutofit/>
          </a:bodyPr>
          <a:lstStyle/>
          <a:p>
            <a:pPr indent="0" lvl="0" marL="0" marR="0" rtl="0" algn="r">
              <a:spcBef>
                <a:spcPts val="0"/>
              </a:spcBef>
              <a:spcAft>
                <a:spcPts val="0"/>
              </a:spcAft>
              <a:buNone/>
            </a:pPr>
            <a:r>
              <a:rPr b="0" i="1" lang="en-US" sz="2400" u="none" cap="none" strike="noStrike">
                <a:solidFill>
                  <a:srgbClr val="003F41"/>
                </a:solidFill>
                <a:latin typeface="Corbel"/>
                <a:ea typeface="Corbel"/>
                <a:cs typeface="Corbel"/>
                <a:sym typeface="Corbel"/>
              </a:rPr>
              <a:t>www.elixir-europe.org</a:t>
            </a:r>
            <a:endParaRPr b="0" i="1" sz="2400" u="none" cap="none" strike="noStrike">
              <a:solidFill>
                <a:srgbClr val="003F41"/>
              </a:solidFill>
              <a:latin typeface="Corbel"/>
              <a:ea typeface="Corbel"/>
              <a:cs typeface="Corbel"/>
              <a:sym typeface="Corbel"/>
            </a:endParaRPr>
          </a:p>
        </p:txBody>
      </p:sp>
      <p:sp>
        <p:nvSpPr>
          <p:cNvPr id="16" name="Google Shape;16;p2"/>
          <p:cNvSpPr txBox="1"/>
          <p:nvPr>
            <p:ph type="ctrTitle"/>
          </p:nvPr>
        </p:nvSpPr>
        <p:spPr>
          <a:xfrm>
            <a:off x="683568" y="3356993"/>
            <a:ext cx="7772400" cy="864096"/>
          </a:xfrm>
          <a:prstGeom prst="rect">
            <a:avLst/>
          </a:prstGeom>
          <a:noFill/>
          <a:ln>
            <a:noFill/>
          </a:ln>
        </p:spPr>
        <p:txBody>
          <a:bodyPr anchorCtr="0" anchor="t" bIns="0" lIns="0" spcFirstLastPara="1" rIns="0" wrap="square" tIns="0"/>
          <a:lstStyle>
            <a:lvl1pPr lvl="0" algn="r">
              <a:spcBef>
                <a:spcPts val="0"/>
              </a:spcBef>
              <a:spcAft>
                <a:spcPts val="0"/>
              </a:spcAft>
              <a:buSzPts val="1400"/>
              <a:buNone/>
              <a:defRPr b="1" sz="5000">
                <a:solidFill>
                  <a:srgbClr val="003F41"/>
                </a:solidFill>
                <a:latin typeface="Corbel"/>
                <a:ea typeface="Corbel"/>
                <a:cs typeface="Corbel"/>
                <a:sym typeface="Corbe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2627784" y="4293096"/>
            <a:ext cx="5816600" cy="899583"/>
          </a:xfrm>
          <a:prstGeom prst="rect">
            <a:avLst/>
          </a:prstGeom>
          <a:noFill/>
          <a:ln>
            <a:noFill/>
          </a:ln>
        </p:spPr>
        <p:txBody>
          <a:bodyPr anchorCtr="0" anchor="t" bIns="0" lIns="0" spcFirstLastPara="1" rIns="0" wrap="square" tIns="0"/>
          <a:lstStyle>
            <a:lvl1pPr lvl="0" algn="r">
              <a:spcBef>
                <a:spcPts val="560"/>
              </a:spcBef>
              <a:spcAft>
                <a:spcPts val="0"/>
              </a:spcAft>
              <a:buSzPts val="2800"/>
              <a:buFont typeface="Corbel"/>
              <a:buNone/>
              <a:defRPr i="1" sz="2800"/>
            </a:lvl1pPr>
            <a:lvl2pPr lvl="1" algn="ctr">
              <a:spcBef>
                <a:spcPts val="600"/>
              </a:spcBef>
              <a:spcAft>
                <a:spcPts val="0"/>
              </a:spcAft>
              <a:buSzPts val="2000"/>
              <a:buNone/>
              <a:defRPr>
                <a:solidFill>
                  <a:srgbClr val="888888"/>
                </a:solidFill>
              </a:defRPr>
            </a:lvl2pPr>
            <a:lvl3pPr lvl="2" algn="ctr">
              <a:spcBef>
                <a:spcPts val="600"/>
              </a:spcBef>
              <a:spcAft>
                <a:spcPts val="0"/>
              </a:spcAft>
              <a:buSzPts val="2000"/>
              <a:buNone/>
              <a:defRPr>
                <a:solidFill>
                  <a:srgbClr val="888888"/>
                </a:solidFill>
              </a:defRPr>
            </a:lvl3pPr>
            <a:lvl4pPr lvl="3" algn="ctr">
              <a:spcBef>
                <a:spcPts val="600"/>
              </a:spcBef>
              <a:spcAft>
                <a:spcPts val="0"/>
              </a:spcAft>
              <a:buSzPts val="2000"/>
              <a:buNone/>
              <a:defRPr>
                <a:solidFill>
                  <a:srgbClr val="888888"/>
                </a:solidFill>
              </a:defRPr>
            </a:lvl4pPr>
            <a:lvl5pPr lvl="4" algn="ctr">
              <a:spcBef>
                <a:spcPts val="600"/>
              </a:spcBef>
              <a:spcAft>
                <a:spcPts val="0"/>
              </a:spcAft>
              <a:buSzPts val="2000"/>
              <a:buNone/>
              <a:defRPr>
                <a:solidFill>
                  <a:srgbClr val="888888"/>
                </a:solidFill>
              </a:defRPr>
            </a:lvl5pPr>
            <a:lvl6pPr lvl="5" algn="ctr">
              <a:spcBef>
                <a:spcPts val="600"/>
              </a:spcBef>
              <a:spcAft>
                <a:spcPts val="0"/>
              </a:spcAft>
              <a:buSzPts val="2000"/>
              <a:buNone/>
              <a:defRPr>
                <a:solidFill>
                  <a:srgbClr val="888888"/>
                </a:solidFill>
              </a:defRPr>
            </a:lvl6pPr>
            <a:lvl7pPr lvl="6" algn="ctr">
              <a:spcBef>
                <a:spcPts val="400"/>
              </a:spcBef>
              <a:spcAft>
                <a:spcPts val="0"/>
              </a:spcAft>
              <a:buSzPts val="2000"/>
              <a:buNone/>
              <a:defRPr>
                <a:solidFill>
                  <a:srgbClr val="888888"/>
                </a:solidFill>
              </a:defRPr>
            </a:lvl7pPr>
            <a:lvl8pPr lvl="7" algn="ctr">
              <a:spcBef>
                <a:spcPts val="400"/>
              </a:spcBef>
              <a:spcAft>
                <a:spcPts val="0"/>
              </a:spcAft>
              <a:buSzPts val="2000"/>
              <a:buNone/>
              <a:defRPr>
                <a:solidFill>
                  <a:srgbClr val="888888"/>
                </a:solidFill>
              </a:defRPr>
            </a:lvl8pPr>
            <a:lvl9pPr lvl="8" algn="ctr">
              <a:spcBef>
                <a:spcPts val="400"/>
              </a:spcBef>
              <a:spcAft>
                <a:spcPts val="0"/>
              </a:spcAft>
              <a:buSzPts val="2000"/>
              <a:buNone/>
              <a:defRPr>
                <a:solidFill>
                  <a:srgbClr val="888888"/>
                </a:solidFill>
              </a:defRPr>
            </a:lvl9pPr>
          </a:lstStyle>
          <a:p/>
        </p:txBody>
      </p:sp>
      <p:sp>
        <p:nvSpPr>
          <p:cNvPr id="18" name="Google Shape;18;p2"/>
          <p:cNvSpPr txBox="1"/>
          <p:nvPr>
            <p:ph idx="2" type="body"/>
          </p:nvPr>
        </p:nvSpPr>
        <p:spPr>
          <a:xfrm>
            <a:off x="5076056" y="5229201"/>
            <a:ext cx="3384550" cy="360040"/>
          </a:xfrm>
          <a:prstGeom prst="rect">
            <a:avLst/>
          </a:prstGeom>
          <a:noFill/>
          <a:ln>
            <a:noFill/>
          </a:ln>
        </p:spPr>
        <p:txBody>
          <a:bodyPr anchorCtr="0" anchor="t" bIns="0" lIns="0" spcFirstLastPara="1" rIns="0" wrap="square" tIns="0"/>
          <a:lstStyle>
            <a:lvl1pPr indent="-228600" lvl="0" marL="457200" algn="r">
              <a:spcBef>
                <a:spcPts val="360"/>
              </a:spcBef>
              <a:spcAft>
                <a:spcPts val="0"/>
              </a:spcAft>
              <a:buSzPts val="1800"/>
              <a:buFont typeface="Corbel"/>
              <a:buNone/>
              <a:defRPr sz="1800">
                <a:solidFill>
                  <a:schemeClr val="dk2"/>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 name="Google Shape;19;p2"/>
          <p:cNvSpPr txBox="1"/>
          <p:nvPr>
            <p:ph idx="3" type="body"/>
          </p:nvPr>
        </p:nvSpPr>
        <p:spPr>
          <a:xfrm>
            <a:off x="4427984" y="5661248"/>
            <a:ext cx="4032448" cy="360040"/>
          </a:xfrm>
          <a:prstGeom prst="rect">
            <a:avLst/>
          </a:prstGeom>
          <a:noFill/>
          <a:ln>
            <a:noFill/>
          </a:ln>
        </p:spPr>
        <p:txBody>
          <a:bodyPr anchorCtr="0" anchor="t" bIns="0" lIns="0" spcFirstLastPara="1" rIns="0" wrap="square" tIns="0"/>
          <a:lstStyle>
            <a:lvl1pPr indent="-228600" lvl="0" marL="457200" algn="r">
              <a:spcBef>
                <a:spcPts val="360"/>
              </a:spcBef>
              <a:spcAft>
                <a:spcPts val="0"/>
              </a:spcAft>
              <a:buSzPts val="1800"/>
              <a:buFont typeface="Corbel"/>
              <a:buNone/>
              <a:defRPr sz="1800">
                <a:solidFill>
                  <a:schemeClr val="dk2"/>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_blank">
  <p:cSld name="EXCELERATE_blank">
    <p:spTree>
      <p:nvGrpSpPr>
        <p:cNvPr id="65" name="Shape 65"/>
        <p:cNvGrpSpPr/>
        <p:nvPr/>
      </p:nvGrpSpPr>
      <p:grpSpPr>
        <a:xfrm>
          <a:off x="0" y="0"/>
          <a:ext cx="0" cy="0"/>
          <a:chOff x="0" y="0"/>
          <a:chExt cx="0" cy="0"/>
        </a:xfrm>
      </p:grpSpPr>
      <p:pic>
        <p:nvPicPr>
          <p:cNvPr descr="Excelerate_whitebackground.png" id="66" name="Google Shape;66;p11"/>
          <p:cNvPicPr preferRelativeResize="0"/>
          <p:nvPr/>
        </p:nvPicPr>
        <p:blipFill rotWithShape="1">
          <a:blip r:embed="rId2">
            <a:alphaModFix/>
          </a:blip>
          <a:srcRect b="0" l="0" r="0" t="0"/>
          <a:stretch/>
        </p:blipFill>
        <p:spPr>
          <a:xfrm>
            <a:off x="5867400" y="5949950"/>
            <a:ext cx="1597025" cy="628650"/>
          </a:xfrm>
          <a:prstGeom prst="rect">
            <a:avLst/>
          </a:prstGeom>
          <a:noFill/>
          <a:ln>
            <a:noFill/>
          </a:ln>
        </p:spPr>
      </p:pic>
      <p:pic>
        <p:nvPicPr>
          <p:cNvPr id="67" name="Google Shape;67;p11"/>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ELIXIR">
  <p:cSld name="Title slide ELIXIR">
    <p:spTree>
      <p:nvGrpSpPr>
        <p:cNvPr id="72" name="Shape 72"/>
        <p:cNvGrpSpPr/>
        <p:nvPr/>
      </p:nvGrpSpPr>
      <p:grpSpPr>
        <a:xfrm>
          <a:off x="0" y="0"/>
          <a:ext cx="0" cy="0"/>
          <a:chOff x="0" y="0"/>
          <a:chExt cx="0" cy="0"/>
        </a:xfrm>
      </p:grpSpPr>
      <p:pic>
        <p:nvPicPr>
          <p:cNvPr descr="elixir_helix_200_2.eps" id="73" name="Google Shape;73;p14"/>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74" name="Google Shape;74;p14"/>
          <p:cNvPicPr preferRelativeResize="0"/>
          <p:nvPr/>
        </p:nvPicPr>
        <p:blipFill rotWithShape="1">
          <a:blip r:embed="rId3">
            <a:alphaModFix/>
          </a:blip>
          <a:srcRect b="0" l="0" r="0" t="0"/>
          <a:stretch/>
        </p:blipFill>
        <p:spPr>
          <a:xfrm>
            <a:off x="250825" y="5373688"/>
            <a:ext cx="1820863" cy="1238251"/>
          </a:xfrm>
          <a:prstGeom prst="rect">
            <a:avLst/>
          </a:prstGeom>
          <a:noFill/>
          <a:ln>
            <a:noFill/>
          </a:ln>
        </p:spPr>
      </p:pic>
      <p:sp>
        <p:nvSpPr>
          <p:cNvPr id="75" name="Google Shape;75;p14"/>
          <p:cNvSpPr txBox="1"/>
          <p:nvPr/>
        </p:nvSpPr>
        <p:spPr>
          <a:xfrm>
            <a:off x="5580063" y="6237288"/>
            <a:ext cx="2927400" cy="435000"/>
          </a:xfrm>
          <a:prstGeom prst="rect">
            <a:avLst/>
          </a:prstGeom>
          <a:noFill/>
          <a:ln>
            <a:noFill/>
          </a:ln>
        </p:spPr>
        <p:txBody>
          <a:bodyPr anchorCtr="0" anchor="t" bIns="32650" lIns="65300" spcFirstLastPara="1" rIns="65300" wrap="square" tIns="32650">
            <a:noAutofit/>
          </a:bodyPr>
          <a:lstStyle/>
          <a:p>
            <a:pPr indent="0" lvl="0" marL="0" marR="0" rtl="0" algn="r">
              <a:lnSpc>
                <a:spcPct val="100000"/>
              </a:lnSpc>
              <a:spcBef>
                <a:spcPts val="0"/>
              </a:spcBef>
              <a:spcAft>
                <a:spcPts val="0"/>
              </a:spcAft>
              <a:buClr>
                <a:srgbClr val="000000"/>
              </a:buClr>
              <a:buSzPts val="2400"/>
              <a:buFont typeface="Arial"/>
              <a:buNone/>
            </a:pPr>
            <a:r>
              <a:rPr b="0" i="1" lang="en-US" sz="2400" u="none" cap="none" strike="noStrike">
                <a:solidFill>
                  <a:srgbClr val="003F41"/>
                </a:solidFill>
                <a:latin typeface="Corbel"/>
                <a:ea typeface="Corbel"/>
                <a:cs typeface="Corbel"/>
                <a:sym typeface="Corbel"/>
              </a:rPr>
              <a:t>www.elixir-europe.org</a:t>
            </a:r>
            <a:endParaRPr b="0" i="1" sz="2400" u="none" cap="none" strike="noStrike">
              <a:solidFill>
                <a:srgbClr val="003F41"/>
              </a:solidFill>
              <a:latin typeface="Corbel"/>
              <a:ea typeface="Corbel"/>
              <a:cs typeface="Corbel"/>
              <a:sym typeface="Corbel"/>
            </a:endParaRPr>
          </a:p>
        </p:txBody>
      </p:sp>
      <p:sp>
        <p:nvSpPr>
          <p:cNvPr id="76" name="Google Shape;76;p14"/>
          <p:cNvSpPr txBox="1"/>
          <p:nvPr>
            <p:ph type="ctrTitle"/>
          </p:nvPr>
        </p:nvSpPr>
        <p:spPr>
          <a:xfrm>
            <a:off x="683568" y="3356993"/>
            <a:ext cx="7772400" cy="864000"/>
          </a:xfrm>
          <a:prstGeom prst="rect">
            <a:avLst/>
          </a:prstGeom>
          <a:noFill/>
          <a:ln>
            <a:noFill/>
          </a:ln>
        </p:spPr>
        <p:txBody>
          <a:bodyPr anchorCtr="0" anchor="t" bIns="0" lIns="0" spcFirstLastPara="1" rIns="0" wrap="square" tIns="0"/>
          <a:lstStyle>
            <a:lvl1pPr lvl="0" rtl="0" algn="r">
              <a:lnSpc>
                <a:spcPct val="100000"/>
              </a:lnSpc>
              <a:spcBef>
                <a:spcPts val="0"/>
              </a:spcBef>
              <a:spcAft>
                <a:spcPts val="0"/>
              </a:spcAft>
              <a:buSzPts val="1400"/>
              <a:buNone/>
              <a:defRPr b="1" sz="5000">
                <a:solidFill>
                  <a:srgbClr val="003F41"/>
                </a:solidFill>
                <a:latin typeface="Corbel"/>
                <a:ea typeface="Corbel"/>
                <a:cs typeface="Corbel"/>
                <a:sym typeface="Corbe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4"/>
          <p:cNvSpPr txBox="1"/>
          <p:nvPr>
            <p:ph idx="1" type="subTitle"/>
          </p:nvPr>
        </p:nvSpPr>
        <p:spPr>
          <a:xfrm>
            <a:off x="2627784" y="4293096"/>
            <a:ext cx="5816700" cy="899700"/>
          </a:xfrm>
          <a:prstGeom prst="rect">
            <a:avLst/>
          </a:prstGeom>
          <a:noFill/>
          <a:ln>
            <a:noFill/>
          </a:ln>
        </p:spPr>
        <p:txBody>
          <a:bodyPr anchorCtr="0" anchor="t" bIns="0" lIns="0" spcFirstLastPara="1" rIns="0" wrap="square" tIns="0"/>
          <a:lstStyle>
            <a:lvl1pPr lvl="0" rtl="0" algn="r">
              <a:lnSpc>
                <a:spcPct val="100000"/>
              </a:lnSpc>
              <a:spcBef>
                <a:spcPts val="560"/>
              </a:spcBef>
              <a:spcAft>
                <a:spcPts val="0"/>
              </a:spcAft>
              <a:buSzPts val="2800"/>
              <a:buFont typeface="Corbel"/>
              <a:buNone/>
              <a:defRPr i="1" sz="2800"/>
            </a:lvl1pPr>
            <a:lvl2pPr lvl="1" rtl="0" algn="ctr">
              <a:lnSpc>
                <a:spcPct val="100000"/>
              </a:lnSpc>
              <a:spcBef>
                <a:spcPts val="600"/>
              </a:spcBef>
              <a:spcAft>
                <a:spcPts val="0"/>
              </a:spcAft>
              <a:buSzPts val="2000"/>
              <a:buNone/>
              <a:defRPr>
                <a:solidFill>
                  <a:srgbClr val="888888"/>
                </a:solidFill>
              </a:defRPr>
            </a:lvl2pPr>
            <a:lvl3pPr lvl="2" rtl="0" algn="ctr">
              <a:lnSpc>
                <a:spcPct val="100000"/>
              </a:lnSpc>
              <a:spcBef>
                <a:spcPts val="600"/>
              </a:spcBef>
              <a:spcAft>
                <a:spcPts val="0"/>
              </a:spcAft>
              <a:buSzPts val="2000"/>
              <a:buNone/>
              <a:defRPr>
                <a:solidFill>
                  <a:srgbClr val="888888"/>
                </a:solidFill>
              </a:defRPr>
            </a:lvl3pPr>
            <a:lvl4pPr lvl="3" rtl="0" algn="ctr">
              <a:lnSpc>
                <a:spcPct val="100000"/>
              </a:lnSpc>
              <a:spcBef>
                <a:spcPts val="600"/>
              </a:spcBef>
              <a:spcAft>
                <a:spcPts val="0"/>
              </a:spcAft>
              <a:buSzPts val="2000"/>
              <a:buNone/>
              <a:defRPr>
                <a:solidFill>
                  <a:srgbClr val="888888"/>
                </a:solidFill>
              </a:defRPr>
            </a:lvl4pPr>
            <a:lvl5pPr lvl="4" rtl="0" algn="ctr">
              <a:lnSpc>
                <a:spcPct val="100000"/>
              </a:lnSpc>
              <a:spcBef>
                <a:spcPts val="600"/>
              </a:spcBef>
              <a:spcAft>
                <a:spcPts val="0"/>
              </a:spcAft>
              <a:buSzPts val="2000"/>
              <a:buNone/>
              <a:defRPr>
                <a:solidFill>
                  <a:srgbClr val="888888"/>
                </a:solidFill>
              </a:defRPr>
            </a:lvl5pPr>
            <a:lvl6pPr lvl="5" rtl="0" algn="ctr">
              <a:lnSpc>
                <a:spcPct val="100000"/>
              </a:lnSpc>
              <a:spcBef>
                <a:spcPts val="600"/>
              </a:spcBef>
              <a:spcAft>
                <a:spcPts val="0"/>
              </a:spcAft>
              <a:buSzPts val="2000"/>
              <a:buNone/>
              <a:defRPr>
                <a:solidFill>
                  <a:srgbClr val="888888"/>
                </a:solidFill>
              </a:defRPr>
            </a:lvl6pPr>
            <a:lvl7pPr lvl="6" rtl="0" algn="ctr">
              <a:lnSpc>
                <a:spcPct val="100000"/>
              </a:lnSpc>
              <a:spcBef>
                <a:spcPts val="400"/>
              </a:spcBef>
              <a:spcAft>
                <a:spcPts val="0"/>
              </a:spcAft>
              <a:buSzPts val="2000"/>
              <a:buNone/>
              <a:defRPr>
                <a:solidFill>
                  <a:srgbClr val="888888"/>
                </a:solidFill>
              </a:defRPr>
            </a:lvl7pPr>
            <a:lvl8pPr lvl="7" rtl="0" algn="ctr">
              <a:lnSpc>
                <a:spcPct val="100000"/>
              </a:lnSpc>
              <a:spcBef>
                <a:spcPts val="400"/>
              </a:spcBef>
              <a:spcAft>
                <a:spcPts val="0"/>
              </a:spcAft>
              <a:buSzPts val="2000"/>
              <a:buNone/>
              <a:defRPr>
                <a:solidFill>
                  <a:srgbClr val="888888"/>
                </a:solidFill>
              </a:defRPr>
            </a:lvl8pPr>
            <a:lvl9pPr lvl="8" rtl="0" algn="ctr">
              <a:lnSpc>
                <a:spcPct val="100000"/>
              </a:lnSpc>
              <a:spcBef>
                <a:spcPts val="400"/>
              </a:spcBef>
              <a:spcAft>
                <a:spcPts val="0"/>
              </a:spcAft>
              <a:buSzPts val="2000"/>
              <a:buNone/>
              <a:defRPr>
                <a:solidFill>
                  <a:srgbClr val="888888"/>
                </a:solidFill>
              </a:defRPr>
            </a:lvl9pPr>
          </a:lstStyle>
          <a:p/>
        </p:txBody>
      </p:sp>
      <p:sp>
        <p:nvSpPr>
          <p:cNvPr id="78" name="Google Shape;78;p14"/>
          <p:cNvSpPr txBox="1"/>
          <p:nvPr>
            <p:ph idx="2" type="body"/>
          </p:nvPr>
        </p:nvSpPr>
        <p:spPr>
          <a:xfrm>
            <a:off x="5076056" y="5229201"/>
            <a:ext cx="3384600" cy="360000"/>
          </a:xfrm>
          <a:prstGeom prst="rect">
            <a:avLst/>
          </a:prstGeom>
          <a:noFill/>
          <a:ln>
            <a:noFill/>
          </a:ln>
        </p:spPr>
        <p:txBody>
          <a:bodyPr anchorCtr="0" anchor="t" bIns="0" lIns="0" spcFirstLastPara="1" rIns="0" wrap="square" tIns="0"/>
          <a:lstStyle>
            <a:lvl1pPr indent="-228600" lvl="0" marL="457200" rtl="0" algn="r">
              <a:lnSpc>
                <a:spcPct val="100000"/>
              </a:lnSpc>
              <a:spcBef>
                <a:spcPts val="360"/>
              </a:spcBef>
              <a:spcAft>
                <a:spcPts val="0"/>
              </a:spcAft>
              <a:buSzPts val="1800"/>
              <a:buFont typeface="Corbel"/>
              <a:buNone/>
              <a:defRPr sz="1800">
                <a:solidFill>
                  <a:schemeClr val="dk2"/>
                </a:solidFill>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9" name="Google Shape;79;p14"/>
          <p:cNvSpPr txBox="1"/>
          <p:nvPr>
            <p:ph idx="3" type="body"/>
          </p:nvPr>
        </p:nvSpPr>
        <p:spPr>
          <a:xfrm>
            <a:off x="4427984" y="5661248"/>
            <a:ext cx="4032300" cy="360000"/>
          </a:xfrm>
          <a:prstGeom prst="rect">
            <a:avLst/>
          </a:prstGeom>
          <a:noFill/>
          <a:ln>
            <a:noFill/>
          </a:ln>
        </p:spPr>
        <p:txBody>
          <a:bodyPr anchorCtr="0" anchor="t" bIns="0" lIns="0" spcFirstLastPara="1" rIns="0" wrap="square" tIns="0"/>
          <a:lstStyle>
            <a:lvl1pPr indent="-228600" lvl="0" marL="457200" rtl="0" algn="r">
              <a:lnSpc>
                <a:spcPct val="100000"/>
              </a:lnSpc>
              <a:spcBef>
                <a:spcPts val="360"/>
              </a:spcBef>
              <a:spcAft>
                <a:spcPts val="0"/>
              </a:spcAft>
              <a:buSzPts val="1800"/>
              <a:buFont typeface="Corbel"/>
              <a:buNone/>
              <a:defRPr sz="1800">
                <a:solidFill>
                  <a:schemeClr val="dk2"/>
                </a:solidFill>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0" name="Shape 80"/>
        <p:cNvGrpSpPr/>
        <p:nvPr/>
      </p:nvGrpSpPr>
      <p:grpSpPr>
        <a:xfrm>
          <a:off x="0" y="0"/>
          <a:ext cx="0" cy="0"/>
          <a:chOff x="0" y="0"/>
          <a:chExt cx="0" cy="0"/>
        </a:xfrm>
      </p:grpSpPr>
      <p:pic>
        <p:nvPicPr>
          <p:cNvPr descr="ELIXIR_logo.jpg" id="81" name="Google Shape;81;p15"/>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82" name="Google Shape;82;p15"/>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83" name="Google Shape;83;p15"/>
          <p:cNvSpPr txBox="1"/>
          <p:nvPr>
            <p:ph type="title"/>
          </p:nvPr>
        </p:nvSpPr>
        <p:spPr>
          <a:xfrm>
            <a:off x="539552" y="332656"/>
            <a:ext cx="8153400" cy="5760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15"/>
          <p:cNvSpPr txBox="1"/>
          <p:nvPr>
            <p:ph idx="1" type="body"/>
          </p:nvPr>
        </p:nvSpPr>
        <p:spPr>
          <a:xfrm>
            <a:off x="533400" y="1219200"/>
            <a:ext cx="4000500" cy="4351200"/>
          </a:xfrm>
          <a:prstGeom prst="rect">
            <a:avLst/>
          </a:prstGeom>
          <a:noFill/>
          <a:ln>
            <a:noFill/>
          </a:ln>
        </p:spPr>
        <p:txBody>
          <a:bodyPr anchorCtr="0" anchor="t" bIns="0" lIns="0" spcFirstLastPara="1" rIns="0" wrap="square" tIns="0"/>
          <a:lstStyle>
            <a:lvl1pPr indent="-406400" lvl="0" marL="457200" rtl="0" algn="l">
              <a:lnSpc>
                <a:spcPct val="100000"/>
              </a:lnSpc>
              <a:spcBef>
                <a:spcPts val="560"/>
              </a:spcBef>
              <a:spcAft>
                <a:spcPts val="0"/>
              </a:spcAft>
              <a:buSzPts val="2800"/>
              <a:buFont typeface="Corbel"/>
              <a:buChar char="•"/>
              <a:defRPr sz="2800"/>
            </a:lvl1pPr>
            <a:lvl2pPr indent="-381000" lvl="1" marL="914400" rtl="0" algn="l">
              <a:lnSpc>
                <a:spcPct val="100000"/>
              </a:lnSpc>
              <a:spcBef>
                <a:spcPts val="600"/>
              </a:spcBef>
              <a:spcAft>
                <a:spcPts val="0"/>
              </a:spcAft>
              <a:buSzPts val="2400"/>
              <a:buChar char="•"/>
              <a:defRPr sz="2400"/>
            </a:lvl2pPr>
            <a:lvl3pPr indent="-355600" lvl="2" marL="1371600" rtl="0" algn="l">
              <a:lnSpc>
                <a:spcPct val="100000"/>
              </a:lnSpc>
              <a:spcBef>
                <a:spcPts val="600"/>
              </a:spcBef>
              <a:spcAft>
                <a:spcPts val="0"/>
              </a:spcAft>
              <a:buSzPts val="2000"/>
              <a:buChar char="•"/>
              <a:defRPr sz="2000"/>
            </a:lvl3pPr>
            <a:lvl4pPr indent="-342900" lvl="3" marL="1828800" rtl="0" algn="l">
              <a:lnSpc>
                <a:spcPct val="100000"/>
              </a:lnSpc>
              <a:spcBef>
                <a:spcPts val="600"/>
              </a:spcBef>
              <a:spcAft>
                <a:spcPts val="0"/>
              </a:spcAft>
              <a:buSzPts val="1800"/>
              <a:buChar char="•"/>
              <a:defRPr sz="1800"/>
            </a:lvl4pPr>
            <a:lvl5pPr indent="-342900" lvl="4" marL="2286000" rtl="0" algn="l">
              <a:lnSpc>
                <a:spcPct val="100000"/>
              </a:lnSpc>
              <a:spcBef>
                <a:spcPts val="600"/>
              </a:spcBef>
              <a:spcAft>
                <a:spcPts val="0"/>
              </a:spcAft>
              <a:buSzPts val="1800"/>
              <a:buChar char="•"/>
              <a:defRPr sz="1800"/>
            </a:lvl5pPr>
            <a:lvl6pPr indent="-342900" lvl="5" marL="2743200" rtl="0" algn="l">
              <a:lnSpc>
                <a:spcPct val="100000"/>
              </a:lnSpc>
              <a:spcBef>
                <a:spcPts val="60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85" name="Google Shape;85;p15"/>
          <p:cNvSpPr txBox="1"/>
          <p:nvPr>
            <p:ph idx="2" type="body"/>
          </p:nvPr>
        </p:nvSpPr>
        <p:spPr>
          <a:xfrm>
            <a:off x="4686300" y="1219200"/>
            <a:ext cx="4000500" cy="4351200"/>
          </a:xfrm>
          <a:prstGeom prst="rect">
            <a:avLst/>
          </a:prstGeom>
          <a:noFill/>
          <a:ln>
            <a:noFill/>
          </a:ln>
        </p:spPr>
        <p:txBody>
          <a:bodyPr anchorCtr="0" anchor="t" bIns="0" lIns="0" spcFirstLastPara="1" rIns="0" wrap="square" tIns="0"/>
          <a:lstStyle>
            <a:lvl1pPr indent="-406400" lvl="0" marL="457200" rtl="0" algn="l">
              <a:lnSpc>
                <a:spcPct val="100000"/>
              </a:lnSpc>
              <a:spcBef>
                <a:spcPts val="560"/>
              </a:spcBef>
              <a:spcAft>
                <a:spcPts val="0"/>
              </a:spcAft>
              <a:buSzPts val="2800"/>
              <a:buFont typeface="Corbel"/>
              <a:buChar char="•"/>
              <a:defRPr sz="2800"/>
            </a:lvl1pPr>
            <a:lvl2pPr indent="-381000" lvl="1" marL="914400" rtl="0" algn="l">
              <a:lnSpc>
                <a:spcPct val="100000"/>
              </a:lnSpc>
              <a:spcBef>
                <a:spcPts val="600"/>
              </a:spcBef>
              <a:spcAft>
                <a:spcPts val="0"/>
              </a:spcAft>
              <a:buSzPts val="2400"/>
              <a:buChar char="•"/>
              <a:defRPr sz="2400"/>
            </a:lvl2pPr>
            <a:lvl3pPr indent="-355600" lvl="2" marL="1371600" rtl="0" algn="l">
              <a:lnSpc>
                <a:spcPct val="100000"/>
              </a:lnSpc>
              <a:spcBef>
                <a:spcPts val="600"/>
              </a:spcBef>
              <a:spcAft>
                <a:spcPts val="0"/>
              </a:spcAft>
              <a:buSzPts val="2000"/>
              <a:buChar char="•"/>
              <a:defRPr sz="2000"/>
            </a:lvl3pPr>
            <a:lvl4pPr indent="-342900" lvl="3" marL="1828800" rtl="0" algn="l">
              <a:lnSpc>
                <a:spcPct val="100000"/>
              </a:lnSpc>
              <a:spcBef>
                <a:spcPts val="600"/>
              </a:spcBef>
              <a:spcAft>
                <a:spcPts val="0"/>
              </a:spcAft>
              <a:buSzPts val="1800"/>
              <a:buChar char="•"/>
              <a:defRPr sz="1800"/>
            </a:lvl4pPr>
            <a:lvl5pPr indent="-342900" lvl="4" marL="2286000" rtl="0" algn="l">
              <a:lnSpc>
                <a:spcPct val="100000"/>
              </a:lnSpc>
              <a:spcBef>
                <a:spcPts val="600"/>
              </a:spcBef>
              <a:spcAft>
                <a:spcPts val="0"/>
              </a:spcAft>
              <a:buSzPts val="1800"/>
              <a:buChar char="•"/>
              <a:defRPr sz="1800"/>
            </a:lvl5pPr>
            <a:lvl6pPr indent="-342900" lvl="5" marL="2743200" rtl="0" algn="l">
              <a:lnSpc>
                <a:spcPct val="100000"/>
              </a:lnSpc>
              <a:spcBef>
                <a:spcPts val="60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6" name="Shape 86"/>
        <p:cNvGrpSpPr/>
        <p:nvPr/>
      </p:nvGrpSpPr>
      <p:grpSpPr>
        <a:xfrm>
          <a:off x="0" y="0"/>
          <a:ext cx="0" cy="0"/>
          <a:chOff x="0" y="0"/>
          <a:chExt cx="0" cy="0"/>
        </a:xfrm>
      </p:grpSpPr>
      <p:pic>
        <p:nvPicPr>
          <p:cNvPr descr="ELIXIR_logo.jpg" id="87" name="Google Shape;87;p16"/>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88" name="Google Shape;88;p16"/>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89" name="Google Shape;89;p16"/>
          <p:cNvSpPr txBox="1"/>
          <p:nvPr>
            <p:ph type="title"/>
          </p:nvPr>
        </p:nvSpPr>
        <p:spPr>
          <a:xfrm>
            <a:off x="539552" y="332656"/>
            <a:ext cx="8153400" cy="6480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6"/>
          <p:cNvSpPr txBox="1"/>
          <p:nvPr>
            <p:ph idx="1" type="body"/>
          </p:nvPr>
        </p:nvSpPr>
        <p:spPr>
          <a:xfrm>
            <a:off x="533400" y="1525588"/>
            <a:ext cx="8153400" cy="4351200"/>
          </a:xfrm>
          <a:prstGeom prst="rect">
            <a:avLst/>
          </a:prstGeom>
          <a:noFill/>
          <a:ln>
            <a:noFill/>
          </a:ln>
        </p:spPr>
        <p:txBody>
          <a:bodyPr anchorCtr="0" anchor="t" bIns="0" lIns="0" spcFirstLastPara="1" rIns="0" wrap="square" tIns="0"/>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1" name="Shape 91"/>
        <p:cNvGrpSpPr/>
        <p:nvPr/>
      </p:nvGrpSpPr>
      <p:grpSpPr>
        <a:xfrm>
          <a:off x="0" y="0"/>
          <a:ext cx="0" cy="0"/>
          <a:chOff x="0" y="0"/>
          <a:chExt cx="0" cy="0"/>
        </a:xfrm>
      </p:grpSpPr>
      <p:pic>
        <p:nvPicPr>
          <p:cNvPr descr="ELIXIR_logo.jpg" id="92" name="Google Shape;92;p17"/>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93" name="Google Shape;93;p17"/>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94" name="Google Shape;94;p17"/>
          <p:cNvSpPr txBox="1"/>
          <p:nvPr>
            <p:ph type="title"/>
          </p:nvPr>
        </p:nvSpPr>
        <p:spPr>
          <a:xfrm>
            <a:off x="539552" y="332656"/>
            <a:ext cx="8153400" cy="5760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LIXIR-thank-you">
  <p:cSld name="ELIXIR-thank-you">
    <p:spTree>
      <p:nvGrpSpPr>
        <p:cNvPr id="95" name="Shape 95"/>
        <p:cNvGrpSpPr/>
        <p:nvPr/>
      </p:nvGrpSpPr>
      <p:grpSpPr>
        <a:xfrm>
          <a:off x="0" y="0"/>
          <a:ext cx="0" cy="0"/>
          <a:chOff x="0" y="0"/>
          <a:chExt cx="0" cy="0"/>
        </a:xfrm>
      </p:grpSpPr>
      <p:pic>
        <p:nvPicPr>
          <p:cNvPr descr="elixir_helix_200_2.eps" id="96" name="Google Shape;96;p18"/>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97" name="Google Shape;97;p18"/>
          <p:cNvPicPr preferRelativeResize="0"/>
          <p:nvPr/>
        </p:nvPicPr>
        <p:blipFill rotWithShape="1">
          <a:blip r:embed="rId3">
            <a:alphaModFix/>
          </a:blip>
          <a:srcRect b="0" l="0" r="0" t="0"/>
          <a:stretch/>
        </p:blipFill>
        <p:spPr>
          <a:xfrm>
            <a:off x="250825" y="5373688"/>
            <a:ext cx="1820863" cy="1238251"/>
          </a:xfrm>
          <a:prstGeom prst="rect">
            <a:avLst/>
          </a:prstGeom>
          <a:noFill/>
          <a:ln>
            <a:noFill/>
          </a:ln>
        </p:spPr>
      </p:pic>
      <p:pic>
        <p:nvPicPr>
          <p:cNvPr id="98" name="Google Shape;98;p18"/>
          <p:cNvPicPr preferRelativeResize="0"/>
          <p:nvPr/>
        </p:nvPicPr>
        <p:blipFill rotWithShape="1">
          <a:blip r:embed="rId4">
            <a:alphaModFix/>
          </a:blip>
          <a:srcRect b="0" l="0" r="0" t="0"/>
          <a:stretch/>
        </p:blipFill>
        <p:spPr>
          <a:xfrm>
            <a:off x="2771775" y="6237288"/>
            <a:ext cx="495300" cy="403224"/>
          </a:xfrm>
          <a:prstGeom prst="rect">
            <a:avLst/>
          </a:prstGeom>
          <a:noFill/>
          <a:ln>
            <a:noFill/>
          </a:ln>
        </p:spPr>
      </p:pic>
      <p:sp>
        <p:nvSpPr>
          <p:cNvPr id="99" name="Google Shape;99;p18"/>
          <p:cNvSpPr txBox="1"/>
          <p:nvPr/>
        </p:nvSpPr>
        <p:spPr>
          <a:xfrm>
            <a:off x="5580063" y="5445125"/>
            <a:ext cx="2927400" cy="435000"/>
          </a:xfrm>
          <a:prstGeom prst="rect">
            <a:avLst/>
          </a:prstGeom>
          <a:noFill/>
          <a:ln>
            <a:noFill/>
          </a:ln>
        </p:spPr>
        <p:txBody>
          <a:bodyPr anchorCtr="0" anchor="t" bIns="32650" lIns="65300" spcFirstLastPara="1" rIns="65300" wrap="square" tIns="32650">
            <a:noAutofit/>
          </a:bodyPr>
          <a:lstStyle/>
          <a:p>
            <a:pPr indent="0" lvl="0" marL="0" marR="0" rtl="0" algn="r">
              <a:lnSpc>
                <a:spcPct val="100000"/>
              </a:lnSpc>
              <a:spcBef>
                <a:spcPts val="0"/>
              </a:spcBef>
              <a:spcAft>
                <a:spcPts val="0"/>
              </a:spcAft>
              <a:buClr>
                <a:srgbClr val="000000"/>
              </a:buClr>
              <a:buSzPts val="2400"/>
              <a:buFont typeface="Arial"/>
              <a:buNone/>
            </a:pPr>
            <a:r>
              <a:rPr b="0" i="1" lang="en-US" sz="2400" u="none" cap="none" strike="noStrike">
                <a:solidFill>
                  <a:srgbClr val="003F41"/>
                </a:solidFill>
                <a:latin typeface="Corbel"/>
                <a:ea typeface="Corbel"/>
                <a:cs typeface="Corbel"/>
                <a:sym typeface="Corbel"/>
              </a:rPr>
              <a:t>www.elixir-europe.org</a:t>
            </a:r>
            <a:endParaRPr b="0" i="1" sz="2400" u="none" cap="none" strike="noStrike">
              <a:solidFill>
                <a:srgbClr val="003F41"/>
              </a:solidFill>
              <a:latin typeface="Corbel"/>
              <a:ea typeface="Corbel"/>
              <a:cs typeface="Corbel"/>
              <a:sym typeface="Corbel"/>
            </a:endParaRPr>
          </a:p>
        </p:txBody>
      </p:sp>
      <p:sp>
        <p:nvSpPr>
          <p:cNvPr id="100" name="Google Shape;100;p18"/>
          <p:cNvSpPr txBox="1"/>
          <p:nvPr/>
        </p:nvSpPr>
        <p:spPr>
          <a:xfrm>
            <a:off x="3203575" y="6237288"/>
            <a:ext cx="2711400" cy="373200"/>
          </a:xfrm>
          <a:prstGeom prst="rect">
            <a:avLst/>
          </a:prstGeom>
          <a:noFill/>
          <a:ln>
            <a:noFill/>
          </a:ln>
        </p:spPr>
        <p:txBody>
          <a:bodyPr anchorCtr="0" anchor="t" bIns="32650" lIns="65300" spcFirstLastPara="1" rIns="65300" wrap="square" tIns="32650">
            <a:no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3F41"/>
                </a:solidFill>
                <a:latin typeface="Corbel"/>
                <a:ea typeface="Corbel"/>
                <a:cs typeface="Corbel"/>
                <a:sym typeface="Corbel"/>
              </a:rPr>
              <a:t>@ELIXIREurope</a:t>
            </a:r>
            <a:endParaRPr b="0" i="1" sz="2000" u="none" cap="none" strike="noStrike">
              <a:solidFill>
                <a:srgbClr val="003F41"/>
              </a:solidFill>
              <a:latin typeface="Corbel"/>
              <a:ea typeface="Corbel"/>
              <a:cs typeface="Corbel"/>
              <a:sym typeface="Corbel"/>
            </a:endParaRPr>
          </a:p>
        </p:txBody>
      </p:sp>
      <p:pic>
        <p:nvPicPr>
          <p:cNvPr id="101" name="Google Shape;101;p18"/>
          <p:cNvPicPr preferRelativeResize="0"/>
          <p:nvPr/>
        </p:nvPicPr>
        <p:blipFill rotWithShape="1">
          <a:blip r:embed="rId5">
            <a:alphaModFix/>
          </a:blip>
          <a:srcRect b="0" l="0" r="0" t="0"/>
          <a:stretch/>
        </p:blipFill>
        <p:spPr>
          <a:xfrm>
            <a:off x="5651500" y="6237288"/>
            <a:ext cx="414338" cy="414337"/>
          </a:xfrm>
          <a:prstGeom prst="rect">
            <a:avLst/>
          </a:prstGeom>
          <a:noFill/>
          <a:ln>
            <a:noFill/>
          </a:ln>
        </p:spPr>
      </p:pic>
      <p:sp>
        <p:nvSpPr>
          <p:cNvPr id="102" name="Google Shape;102;p18"/>
          <p:cNvSpPr txBox="1"/>
          <p:nvPr/>
        </p:nvSpPr>
        <p:spPr>
          <a:xfrm>
            <a:off x="6056313" y="6237288"/>
            <a:ext cx="3087600" cy="373200"/>
          </a:xfrm>
          <a:prstGeom prst="rect">
            <a:avLst/>
          </a:prstGeom>
          <a:noFill/>
          <a:ln>
            <a:noFill/>
          </a:ln>
        </p:spPr>
        <p:txBody>
          <a:bodyPr anchorCtr="0" anchor="t" bIns="32650" lIns="65300" spcFirstLastPara="1" rIns="65300" wrap="square" tIns="32650">
            <a:no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3F41"/>
                </a:solidFill>
                <a:latin typeface="Corbel"/>
                <a:ea typeface="Corbel"/>
                <a:cs typeface="Corbel"/>
                <a:sym typeface="Corbel"/>
              </a:rPr>
              <a:t>/company/elixir-europe</a:t>
            </a:r>
            <a:endParaRPr b="0" i="1" sz="2000" u="none" cap="none" strike="noStrike">
              <a:solidFill>
                <a:srgbClr val="003F41"/>
              </a:solidFill>
              <a:latin typeface="Corbel"/>
              <a:ea typeface="Corbel"/>
              <a:cs typeface="Corbel"/>
              <a:sym typeface="Corbel"/>
            </a:endParaRPr>
          </a:p>
        </p:txBody>
      </p:sp>
      <p:sp>
        <p:nvSpPr>
          <p:cNvPr id="103" name="Google Shape;103;p18"/>
          <p:cNvSpPr txBox="1"/>
          <p:nvPr>
            <p:ph type="ctrTitle"/>
          </p:nvPr>
        </p:nvSpPr>
        <p:spPr>
          <a:xfrm>
            <a:off x="683568" y="3645024"/>
            <a:ext cx="7772400" cy="1224900"/>
          </a:xfrm>
          <a:prstGeom prst="rect">
            <a:avLst/>
          </a:prstGeom>
          <a:noFill/>
          <a:ln>
            <a:noFill/>
          </a:ln>
        </p:spPr>
        <p:txBody>
          <a:bodyPr anchorCtr="0" anchor="t" bIns="0" lIns="0" spcFirstLastPara="1" rIns="0" wrap="square" tIns="0"/>
          <a:lstStyle>
            <a:lvl1pPr lvl="0" rtl="0" algn="r">
              <a:lnSpc>
                <a:spcPct val="100000"/>
              </a:lnSpc>
              <a:spcBef>
                <a:spcPts val="0"/>
              </a:spcBef>
              <a:spcAft>
                <a:spcPts val="0"/>
              </a:spcAft>
              <a:buSzPts val="1400"/>
              <a:buNone/>
              <a:defRPr b="1" sz="4000">
                <a:solidFill>
                  <a:srgbClr val="172C4B"/>
                </a:solidFill>
                <a:latin typeface="Corbel"/>
                <a:ea typeface="Corbel"/>
                <a:cs typeface="Corbel"/>
                <a:sym typeface="Corbe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18"/>
          <p:cNvSpPr txBox="1"/>
          <p:nvPr>
            <p:ph idx="1" type="body"/>
          </p:nvPr>
        </p:nvSpPr>
        <p:spPr>
          <a:xfrm>
            <a:off x="5076056" y="4869160"/>
            <a:ext cx="3384600" cy="360000"/>
          </a:xfrm>
          <a:prstGeom prst="rect">
            <a:avLst/>
          </a:prstGeom>
          <a:noFill/>
          <a:ln>
            <a:noFill/>
          </a:ln>
        </p:spPr>
        <p:txBody>
          <a:bodyPr anchorCtr="0" anchor="t" bIns="0" lIns="0" spcFirstLastPara="1" rIns="0" wrap="square" tIns="0"/>
          <a:lstStyle>
            <a:lvl1pPr indent="-228600" lvl="0" marL="457200" rtl="0" algn="r">
              <a:lnSpc>
                <a:spcPct val="100000"/>
              </a:lnSpc>
              <a:spcBef>
                <a:spcPts val="360"/>
              </a:spcBef>
              <a:spcAft>
                <a:spcPts val="0"/>
              </a:spcAft>
              <a:buSzPts val="1800"/>
              <a:buFont typeface="Corbel"/>
              <a:buNone/>
              <a:defRPr sz="1800">
                <a:solidFill>
                  <a:schemeClr val="dk2"/>
                </a:solidFill>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spTree>
      <p:nvGrpSpPr>
        <p:cNvPr id="105" name="Shape 105"/>
        <p:cNvGrpSpPr/>
        <p:nvPr/>
      </p:nvGrpSpPr>
      <p:grpSpPr>
        <a:xfrm>
          <a:off x="0" y="0"/>
          <a:ext cx="0" cy="0"/>
          <a:chOff x="0" y="0"/>
          <a:chExt cx="0" cy="0"/>
        </a:xfrm>
      </p:grpSpPr>
      <p:pic>
        <p:nvPicPr>
          <p:cNvPr descr="elixir_helix_200_2.eps" id="106" name="Google Shape;106;p19"/>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107" name="Google Shape;107;p19"/>
          <p:cNvPicPr preferRelativeResize="0"/>
          <p:nvPr/>
        </p:nvPicPr>
        <p:blipFill rotWithShape="1">
          <a:blip r:embed="rId3">
            <a:alphaModFix/>
          </a:blip>
          <a:srcRect b="0" l="0" r="0" t="0"/>
          <a:stretch/>
        </p:blipFill>
        <p:spPr>
          <a:xfrm>
            <a:off x="250825" y="5373688"/>
            <a:ext cx="1820863" cy="1238251"/>
          </a:xfrm>
          <a:prstGeom prst="rect">
            <a:avLst/>
          </a:prstGeom>
          <a:noFill/>
          <a:ln>
            <a:noFill/>
          </a:ln>
        </p:spPr>
      </p:pic>
      <p:sp>
        <p:nvSpPr>
          <p:cNvPr id="108" name="Google Shape;108;p19"/>
          <p:cNvSpPr txBox="1"/>
          <p:nvPr>
            <p:ph type="ctrTitle"/>
          </p:nvPr>
        </p:nvSpPr>
        <p:spPr>
          <a:xfrm>
            <a:off x="683568" y="3645024"/>
            <a:ext cx="7772400" cy="1224900"/>
          </a:xfrm>
          <a:prstGeom prst="rect">
            <a:avLst/>
          </a:prstGeom>
          <a:noFill/>
          <a:ln>
            <a:noFill/>
          </a:ln>
        </p:spPr>
        <p:txBody>
          <a:bodyPr anchorCtr="0" anchor="t" bIns="0" lIns="0" spcFirstLastPara="1" rIns="0" wrap="square" tIns="0"/>
          <a:lstStyle>
            <a:lvl1pPr lvl="0" rtl="0" algn="r">
              <a:lnSpc>
                <a:spcPct val="100000"/>
              </a:lnSpc>
              <a:spcBef>
                <a:spcPts val="0"/>
              </a:spcBef>
              <a:spcAft>
                <a:spcPts val="0"/>
              </a:spcAft>
              <a:buSzPts val="1400"/>
              <a:buNone/>
              <a:defRPr b="1" sz="4000">
                <a:solidFill>
                  <a:srgbClr val="172C4B"/>
                </a:solidFill>
                <a:latin typeface="Corbel"/>
                <a:ea typeface="Corbel"/>
                <a:cs typeface="Corbel"/>
                <a:sym typeface="Corbe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EXCELERATE">
  <p:cSld name="Title slide EXCELERATE">
    <p:spTree>
      <p:nvGrpSpPr>
        <p:cNvPr id="109" name="Shape 109"/>
        <p:cNvGrpSpPr/>
        <p:nvPr/>
      </p:nvGrpSpPr>
      <p:grpSpPr>
        <a:xfrm>
          <a:off x="0" y="0"/>
          <a:ext cx="0" cy="0"/>
          <a:chOff x="0" y="0"/>
          <a:chExt cx="0" cy="0"/>
        </a:xfrm>
      </p:grpSpPr>
      <p:pic>
        <p:nvPicPr>
          <p:cNvPr descr="elixir_helix_200_2.eps" id="110" name="Google Shape;110;p20"/>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sp>
        <p:nvSpPr>
          <p:cNvPr id="111" name="Google Shape;111;p20"/>
          <p:cNvSpPr txBox="1"/>
          <p:nvPr/>
        </p:nvSpPr>
        <p:spPr>
          <a:xfrm>
            <a:off x="3851275" y="6092825"/>
            <a:ext cx="4799100" cy="435000"/>
          </a:xfrm>
          <a:prstGeom prst="rect">
            <a:avLst/>
          </a:prstGeom>
          <a:noFill/>
          <a:ln>
            <a:noFill/>
          </a:ln>
        </p:spPr>
        <p:txBody>
          <a:bodyPr anchorCtr="0" anchor="t" bIns="32650" lIns="65300" spcFirstLastPara="1" rIns="65300" wrap="square" tIns="32650">
            <a:noAutofit/>
          </a:bodyPr>
          <a:lstStyle/>
          <a:p>
            <a:pPr indent="0" lvl="0" marL="0" marR="0" rtl="0" algn="r">
              <a:lnSpc>
                <a:spcPct val="100000"/>
              </a:lnSpc>
              <a:spcBef>
                <a:spcPts val="0"/>
              </a:spcBef>
              <a:spcAft>
                <a:spcPts val="0"/>
              </a:spcAft>
              <a:buClr>
                <a:srgbClr val="000000"/>
              </a:buClr>
              <a:buSzPts val="2400"/>
              <a:buFont typeface="Arial"/>
              <a:buNone/>
            </a:pPr>
            <a:r>
              <a:rPr b="0" i="1" lang="en-US" sz="2400" u="none" cap="none" strike="noStrike">
                <a:solidFill>
                  <a:srgbClr val="003F41"/>
                </a:solidFill>
                <a:latin typeface="Corbel"/>
                <a:ea typeface="Corbel"/>
                <a:cs typeface="Corbel"/>
                <a:sym typeface="Corbel"/>
              </a:rPr>
              <a:t>www.elixir-europe.org/excelerate</a:t>
            </a:r>
            <a:endParaRPr b="0" i="1" sz="2400" u="none" cap="none" strike="noStrike">
              <a:solidFill>
                <a:srgbClr val="003F41"/>
              </a:solidFill>
              <a:latin typeface="Corbel"/>
              <a:ea typeface="Corbel"/>
              <a:cs typeface="Corbel"/>
              <a:sym typeface="Corbel"/>
            </a:endParaRPr>
          </a:p>
        </p:txBody>
      </p:sp>
      <p:pic>
        <p:nvPicPr>
          <p:cNvPr descr="Excelerate_whitebackground.png" id="112" name="Google Shape;112;p20"/>
          <p:cNvPicPr preferRelativeResize="0"/>
          <p:nvPr/>
        </p:nvPicPr>
        <p:blipFill rotWithShape="1">
          <a:blip r:embed="rId3">
            <a:alphaModFix/>
          </a:blip>
          <a:srcRect b="0" l="0" r="0" t="0"/>
          <a:stretch/>
        </p:blipFill>
        <p:spPr>
          <a:xfrm>
            <a:off x="1763713" y="5157788"/>
            <a:ext cx="1962148" cy="773112"/>
          </a:xfrm>
          <a:prstGeom prst="rect">
            <a:avLst/>
          </a:prstGeom>
          <a:noFill/>
          <a:ln>
            <a:noFill/>
          </a:ln>
        </p:spPr>
      </p:pic>
      <p:pic>
        <p:nvPicPr>
          <p:cNvPr id="113" name="Google Shape;113;p20"/>
          <p:cNvPicPr preferRelativeResize="0"/>
          <p:nvPr/>
        </p:nvPicPr>
        <p:blipFill rotWithShape="1">
          <a:blip r:embed="rId4">
            <a:alphaModFix/>
          </a:blip>
          <a:srcRect b="0" l="0" r="0" t="0"/>
          <a:stretch/>
        </p:blipFill>
        <p:spPr>
          <a:xfrm>
            <a:off x="323850" y="5157788"/>
            <a:ext cx="1214438" cy="825500"/>
          </a:xfrm>
          <a:prstGeom prst="rect">
            <a:avLst/>
          </a:prstGeom>
          <a:noFill/>
          <a:ln>
            <a:noFill/>
          </a:ln>
        </p:spPr>
      </p:pic>
      <p:sp>
        <p:nvSpPr>
          <p:cNvPr id="114" name="Google Shape;114;p20"/>
          <p:cNvSpPr/>
          <p:nvPr/>
        </p:nvSpPr>
        <p:spPr>
          <a:xfrm>
            <a:off x="323850" y="6092825"/>
            <a:ext cx="3600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b="0" i="0" sz="1400" u="none" cap="none" strike="noStrike">
              <a:solidFill>
                <a:srgbClr val="000000"/>
              </a:solidFill>
              <a:latin typeface="Arial"/>
              <a:ea typeface="Arial"/>
              <a:cs typeface="Arial"/>
              <a:sym typeface="Arial"/>
            </a:endParaRPr>
          </a:p>
        </p:txBody>
      </p:sp>
      <p:sp>
        <p:nvSpPr>
          <p:cNvPr id="115" name="Google Shape;115;p20"/>
          <p:cNvSpPr txBox="1"/>
          <p:nvPr>
            <p:ph type="ctrTitle"/>
          </p:nvPr>
        </p:nvSpPr>
        <p:spPr>
          <a:xfrm>
            <a:off x="683568" y="3356993"/>
            <a:ext cx="7772400" cy="864000"/>
          </a:xfrm>
          <a:prstGeom prst="rect">
            <a:avLst/>
          </a:prstGeom>
          <a:noFill/>
          <a:ln>
            <a:noFill/>
          </a:ln>
        </p:spPr>
        <p:txBody>
          <a:bodyPr anchorCtr="0" anchor="t" bIns="0" lIns="0" spcFirstLastPara="1" rIns="0" wrap="square" tIns="0"/>
          <a:lstStyle>
            <a:lvl1pPr lvl="0" rtl="0" algn="r">
              <a:lnSpc>
                <a:spcPct val="100000"/>
              </a:lnSpc>
              <a:spcBef>
                <a:spcPts val="0"/>
              </a:spcBef>
              <a:spcAft>
                <a:spcPts val="0"/>
              </a:spcAft>
              <a:buSzPts val="1400"/>
              <a:buNone/>
              <a:defRPr b="1" sz="5000">
                <a:solidFill>
                  <a:srgbClr val="003F41"/>
                </a:solidFill>
                <a:latin typeface="Corbel"/>
                <a:ea typeface="Corbel"/>
                <a:cs typeface="Corbel"/>
                <a:sym typeface="Corbe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 slide content">
  <p:cSld name="EXCELERATE slide content">
    <p:spTree>
      <p:nvGrpSpPr>
        <p:cNvPr id="116" name="Shape 116"/>
        <p:cNvGrpSpPr/>
        <p:nvPr/>
      </p:nvGrpSpPr>
      <p:grpSpPr>
        <a:xfrm>
          <a:off x="0" y="0"/>
          <a:ext cx="0" cy="0"/>
          <a:chOff x="0" y="0"/>
          <a:chExt cx="0" cy="0"/>
        </a:xfrm>
      </p:grpSpPr>
      <p:pic>
        <p:nvPicPr>
          <p:cNvPr descr="Excelerate_whitebackground.png" id="117" name="Google Shape;117;p21"/>
          <p:cNvPicPr preferRelativeResize="0"/>
          <p:nvPr/>
        </p:nvPicPr>
        <p:blipFill rotWithShape="1">
          <a:blip r:embed="rId2">
            <a:alphaModFix/>
          </a:blip>
          <a:srcRect b="0" l="0" r="0" t="0"/>
          <a:stretch/>
        </p:blipFill>
        <p:spPr>
          <a:xfrm>
            <a:off x="5867400" y="5949950"/>
            <a:ext cx="1597024" cy="628651"/>
          </a:xfrm>
          <a:prstGeom prst="rect">
            <a:avLst/>
          </a:prstGeom>
          <a:noFill/>
          <a:ln>
            <a:noFill/>
          </a:ln>
        </p:spPr>
      </p:pic>
      <p:pic>
        <p:nvPicPr>
          <p:cNvPr id="118" name="Google Shape;118;p21"/>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
        <p:nvSpPr>
          <p:cNvPr id="119" name="Google Shape;119;p21"/>
          <p:cNvSpPr txBox="1"/>
          <p:nvPr>
            <p:ph type="title"/>
          </p:nvPr>
        </p:nvSpPr>
        <p:spPr>
          <a:xfrm>
            <a:off x="539750" y="333375"/>
            <a:ext cx="8153400" cy="5031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21"/>
          <p:cNvSpPr txBox="1"/>
          <p:nvPr>
            <p:ph idx="1" type="body"/>
          </p:nvPr>
        </p:nvSpPr>
        <p:spPr>
          <a:xfrm>
            <a:off x="533400" y="1525588"/>
            <a:ext cx="8153400" cy="4351200"/>
          </a:xfrm>
          <a:prstGeom prst="rect">
            <a:avLst/>
          </a:prstGeom>
          <a:noFill/>
          <a:ln>
            <a:noFill/>
          </a:ln>
        </p:spPr>
        <p:txBody>
          <a:bodyPr anchorCtr="0" anchor="t" bIns="0" lIns="0" spcFirstLastPara="1" rIns="0" wrap="square" tIns="0"/>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6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 name="Shape 20"/>
        <p:cNvGrpSpPr/>
        <p:nvPr/>
      </p:nvGrpSpPr>
      <p:grpSpPr>
        <a:xfrm>
          <a:off x="0" y="0"/>
          <a:ext cx="0" cy="0"/>
          <a:chOff x="0" y="0"/>
          <a:chExt cx="0" cy="0"/>
        </a:xfrm>
      </p:grpSpPr>
      <p:pic>
        <p:nvPicPr>
          <p:cNvPr descr="ELIXIR_logo.jpg" id="21" name="Google Shape;21;p3"/>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22" name="Google Shape;22;p3"/>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23" name="Google Shape;23;p3"/>
          <p:cNvSpPr txBox="1"/>
          <p:nvPr>
            <p:ph type="title"/>
          </p:nvPr>
        </p:nvSpPr>
        <p:spPr>
          <a:xfrm>
            <a:off x="539552" y="332656"/>
            <a:ext cx="8153400" cy="576064"/>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 type="body"/>
          </p:nvPr>
        </p:nvSpPr>
        <p:spPr>
          <a:xfrm>
            <a:off x="533400" y="1219200"/>
            <a:ext cx="4000500" cy="4351338"/>
          </a:xfrm>
          <a:prstGeom prst="rect">
            <a:avLst/>
          </a:prstGeom>
          <a:noFill/>
          <a:ln>
            <a:noFill/>
          </a:ln>
        </p:spPr>
        <p:txBody>
          <a:bodyPr anchorCtr="0" anchor="t" bIns="0" lIns="0" spcFirstLastPara="1" rIns="0" wrap="square" tIns="0"/>
          <a:lstStyle>
            <a:lvl1pPr indent="-406400" lvl="0" marL="457200" algn="l">
              <a:spcBef>
                <a:spcPts val="560"/>
              </a:spcBef>
              <a:spcAft>
                <a:spcPts val="0"/>
              </a:spcAft>
              <a:buSzPts val="2800"/>
              <a:buFont typeface="Corbel"/>
              <a:buChar char="•"/>
              <a:defRPr sz="2800"/>
            </a:lvl1pPr>
            <a:lvl2pPr indent="-381000" lvl="1" marL="914400" algn="l">
              <a:spcBef>
                <a:spcPts val="600"/>
              </a:spcBef>
              <a:spcAft>
                <a:spcPts val="0"/>
              </a:spcAft>
              <a:buSzPts val="2400"/>
              <a:buChar char="•"/>
              <a:defRPr sz="2400"/>
            </a:lvl2pPr>
            <a:lvl3pPr indent="-355600" lvl="2" marL="1371600" algn="l">
              <a:spcBef>
                <a:spcPts val="600"/>
              </a:spcBef>
              <a:spcAft>
                <a:spcPts val="0"/>
              </a:spcAft>
              <a:buSzPts val="2000"/>
              <a:buChar char="•"/>
              <a:defRPr sz="2000"/>
            </a:lvl3pPr>
            <a:lvl4pPr indent="-342900" lvl="3" marL="1828800" algn="l">
              <a:spcBef>
                <a:spcPts val="600"/>
              </a:spcBef>
              <a:spcAft>
                <a:spcPts val="0"/>
              </a:spcAft>
              <a:buSzPts val="1800"/>
              <a:buChar char="•"/>
              <a:defRPr sz="1800"/>
            </a:lvl4pPr>
            <a:lvl5pPr indent="-342900" lvl="4" marL="2286000" algn="l">
              <a:spcBef>
                <a:spcPts val="600"/>
              </a:spcBef>
              <a:spcAft>
                <a:spcPts val="0"/>
              </a:spcAft>
              <a:buSzPts val="1800"/>
              <a:buChar char="•"/>
              <a:defRPr sz="1800"/>
            </a:lvl5pPr>
            <a:lvl6pPr indent="-342900" lvl="5" marL="2743200" algn="l">
              <a:spcBef>
                <a:spcPts val="60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25" name="Google Shape;25;p3"/>
          <p:cNvSpPr txBox="1"/>
          <p:nvPr>
            <p:ph idx="2" type="body"/>
          </p:nvPr>
        </p:nvSpPr>
        <p:spPr>
          <a:xfrm>
            <a:off x="4686300" y="1219200"/>
            <a:ext cx="4000500" cy="4351338"/>
          </a:xfrm>
          <a:prstGeom prst="rect">
            <a:avLst/>
          </a:prstGeom>
          <a:noFill/>
          <a:ln>
            <a:noFill/>
          </a:ln>
        </p:spPr>
        <p:txBody>
          <a:bodyPr anchorCtr="0" anchor="t" bIns="0" lIns="0" spcFirstLastPara="1" rIns="0" wrap="square" tIns="0"/>
          <a:lstStyle>
            <a:lvl1pPr indent="-406400" lvl="0" marL="457200" algn="l">
              <a:spcBef>
                <a:spcPts val="560"/>
              </a:spcBef>
              <a:spcAft>
                <a:spcPts val="0"/>
              </a:spcAft>
              <a:buSzPts val="2800"/>
              <a:buFont typeface="Corbel"/>
              <a:buChar char="•"/>
              <a:defRPr sz="2800"/>
            </a:lvl1pPr>
            <a:lvl2pPr indent="-381000" lvl="1" marL="914400" algn="l">
              <a:spcBef>
                <a:spcPts val="600"/>
              </a:spcBef>
              <a:spcAft>
                <a:spcPts val="0"/>
              </a:spcAft>
              <a:buSzPts val="2400"/>
              <a:buChar char="•"/>
              <a:defRPr sz="2400"/>
            </a:lvl2pPr>
            <a:lvl3pPr indent="-355600" lvl="2" marL="1371600" algn="l">
              <a:spcBef>
                <a:spcPts val="600"/>
              </a:spcBef>
              <a:spcAft>
                <a:spcPts val="0"/>
              </a:spcAft>
              <a:buSzPts val="2000"/>
              <a:buChar char="•"/>
              <a:defRPr sz="2000"/>
            </a:lvl3pPr>
            <a:lvl4pPr indent="-342900" lvl="3" marL="1828800" algn="l">
              <a:spcBef>
                <a:spcPts val="600"/>
              </a:spcBef>
              <a:spcAft>
                <a:spcPts val="0"/>
              </a:spcAft>
              <a:buSzPts val="1800"/>
              <a:buChar char="•"/>
              <a:defRPr sz="1800"/>
            </a:lvl4pPr>
            <a:lvl5pPr indent="-342900" lvl="4" marL="2286000" algn="l">
              <a:spcBef>
                <a:spcPts val="600"/>
              </a:spcBef>
              <a:spcAft>
                <a:spcPts val="0"/>
              </a:spcAft>
              <a:buSzPts val="1800"/>
              <a:buChar char="•"/>
              <a:defRPr sz="1800"/>
            </a:lvl5pPr>
            <a:lvl6pPr indent="-342900" lvl="5" marL="2743200" algn="l">
              <a:spcBef>
                <a:spcPts val="60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_title_only">
  <p:cSld name="EXCELERATE_title_only">
    <p:spTree>
      <p:nvGrpSpPr>
        <p:cNvPr id="121" name="Shape 121"/>
        <p:cNvGrpSpPr/>
        <p:nvPr/>
      </p:nvGrpSpPr>
      <p:grpSpPr>
        <a:xfrm>
          <a:off x="0" y="0"/>
          <a:ext cx="0" cy="0"/>
          <a:chOff x="0" y="0"/>
          <a:chExt cx="0" cy="0"/>
        </a:xfrm>
      </p:grpSpPr>
      <p:pic>
        <p:nvPicPr>
          <p:cNvPr descr="Excelerate_whitebackground.png" id="122" name="Google Shape;122;p22"/>
          <p:cNvPicPr preferRelativeResize="0"/>
          <p:nvPr/>
        </p:nvPicPr>
        <p:blipFill rotWithShape="1">
          <a:blip r:embed="rId2">
            <a:alphaModFix/>
          </a:blip>
          <a:srcRect b="0" l="0" r="0" t="0"/>
          <a:stretch/>
        </p:blipFill>
        <p:spPr>
          <a:xfrm>
            <a:off x="5867400" y="5949950"/>
            <a:ext cx="1597024" cy="628651"/>
          </a:xfrm>
          <a:prstGeom prst="rect">
            <a:avLst/>
          </a:prstGeom>
          <a:noFill/>
          <a:ln>
            <a:noFill/>
          </a:ln>
        </p:spPr>
      </p:pic>
      <p:pic>
        <p:nvPicPr>
          <p:cNvPr id="123" name="Google Shape;123;p22"/>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
        <p:nvSpPr>
          <p:cNvPr id="124" name="Google Shape;124;p22"/>
          <p:cNvSpPr txBox="1"/>
          <p:nvPr>
            <p:ph type="title"/>
          </p:nvPr>
        </p:nvSpPr>
        <p:spPr>
          <a:xfrm>
            <a:off x="539750" y="333375"/>
            <a:ext cx="8153400" cy="503100"/>
          </a:xfrm>
          <a:prstGeom prst="rect">
            <a:avLst/>
          </a:prstGeom>
          <a:noFill/>
          <a:ln>
            <a:noFill/>
          </a:ln>
        </p:spPr>
        <p:txBody>
          <a:bodyPr anchorCtr="0" anchor="t"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_blank">
  <p:cSld name="EXCELERATE_blank">
    <p:spTree>
      <p:nvGrpSpPr>
        <p:cNvPr id="125" name="Shape 125"/>
        <p:cNvGrpSpPr/>
        <p:nvPr/>
      </p:nvGrpSpPr>
      <p:grpSpPr>
        <a:xfrm>
          <a:off x="0" y="0"/>
          <a:ext cx="0" cy="0"/>
          <a:chOff x="0" y="0"/>
          <a:chExt cx="0" cy="0"/>
        </a:xfrm>
      </p:grpSpPr>
      <p:pic>
        <p:nvPicPr>
          <p:cNvPr descr="Excelerate_whitebackground.png" id="126" name="Google Shape;126;p23"/>
          <p:cNvPicPr preferRelativeResize="0"/>
          <p:nvPr/>
        </p:nvPicPr>
        <p:blipFill rotWithShape="1">
          <a:blip r:embed="rId2">
            <a:alphaModFix/>
          </a:blip>
          <a:srcRect b="0" l="0" r="0" t="0"/>
          <a:stretch/>
        </p:blipFill>
        <p:spPr>
          <a:xfrm>
            <a:off x="5867400" y="5949950"/>
            <a:ext cx="1597024" cy="628651"/>
          </a:xfrm>
          <a:prstGeom prst="rect">
            <a:avLst/>
          </a:prstGeom>
          <a:noFill/>
          <a:ln>
            <a:noFill/>
          </a:ln>
        </p:spPr>
      </p:pic>
      <p:pic>
        <p:nvPicPr>
          <p:cNvPr id="127" name="Google Shape;127;p23"/>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pic>
        <p:nvPicPr>
          <p:cNvPr descr="ELIXIR_logo.jpg" id="27" name="Google Shape;27;p4"/>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28" name="Google Shape;28;p4"/>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29" name="Google Shape;29;p4"/>
          <p:cNvSpPr txBox="1"/>
          <p:nvPr>
            <p:ph type="title"/>
          </p:nvPr>
        </p:nvSpPr>
        <p:spPr>
          <a:xfrm>
            <a:off x="539552" y="332656"/>
            <a:ext cx="8153400" cy="648072"/>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 type="body"/>
          </p:nvPr>
        </p:nvSpPr>
        <p:spPr>
          <a:xfrm>
            <a:off x="533400" y="1525588"/>
            <a:ext cx="8153400" cy="4351337"/>
          </a:xfrm>
          <a:prstGeom prst="rect">
            <a:avLst/>
          </a:prstGeom>
          <a:noFill/>
          <a:ln>
            <a:noFill/>
          </a:ln>
        </p:spPr>
        <p:txBody>
          <a:bodyPr anchorCtr="0" anchor="t" bIns="0" lIns="0" spcFirstLastPara="1" rIns="0" wrap="square" tIns="0"/>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pic>
        <p:nvPicPr>
          <p:cNvPr descr="ELIXIR_logo.jpg" id="32" name="Google Shape;32;p5"/>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pic>
        <p:nvPicPr>
          <p:cNvPr descr="ELIXIR_logo.jpg" id="33" name="Google Shape;33;p5"/>
          <p:cNvPicPr preferRelativeResize="0"/>
          <p:nvPr/>
        </p:nvPicPr>
        <p:blipFill rotWithShape="1">
          <a:blip r:embed="rId2">
            <a:alphaModFix/>
          </a:blip>
          <a:srcRect b="0" l="0" r="0" t="0"/>
          <a:stretch/>
        </p:blipFill>
        <p:spPr>
          <a:xfrm>
            <a:off x="7885113" y="5949950"/>
            <a:ext cx="990600" cy="746125"/>
          </a:xfrm>
          <a:prstGeom prst="rect">
            <a:avLst/>
          </a:prstGeom>
          <a:noFill/>
          <a:ln>
            <a:noFill/>
          </a:ln>
        </p:spPr>
      </p:pic>
      <p:sp>
        <p:nvSpPr>
          <p:cNvPr id="34" name="Google Shape;34;p5"/>
          <p:cNvSpPr txBox="1"/>
          <p:nvPr>
            <p:ph type="title"/>
          </p:nvPr>
        </p:nvSpPr>
        <p:spPr>
          <a:xfrm>
            <a:off x="539552" y="332656"/>
            <a:ext cx="8153400" cy="576064"/>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LIXIR-thank-you">
  <p:cSld name="ELIXIR-thank-you">
    <p:spTree>
      <p:nvGrpSpPr>
        <p:cNvPr id="35" name="Shape 35"/>
        <p:cNvGrpSpPr/>
        <p:nvPr/>
      </p:nvGrpSpPr>
      <p:grpSpPr>
        <a:xfrm>
          <a:off x="0" y="0"/>
          <a:ext cx="0" cy="0"/>
          <a:chOff x="0" y="0"/>
          <a:chExt cx="0" cy="0"/>
        </a:xfrm>
      </p:grpSpPr>
      <p:pic>
        <p:nvPicPr>
          <p:cNvPr descr="elixir_helix_200_2.eps" id="36" name="Google Shape;36;p6"/>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37" name="Google Shape;37;p6"/>
          <p:cNvPicPr preferRelativeResize="0"/>
          <p:nvPr/>
        </p:nvPicPr>
        <p:blipFill rotWithShape="1">
          <a:blip r:embed="rId3">
            <a:alphaModFix/>
          </a:blip>
          <a:srcRect b="0" l="0" r="0" t="0"/>
          <a:stretch/>
        </p:blipFill>
        <p:spPr>
          <a:xfrm>
            <a:off x="250825" y="5373688"/>
            <a:ext cx="1820863" cy="1238250"/>
          </a:xfrm>
          <a:prstGeom prst="rect">
            <a:avLst/>
          </a:prstGeom>
          <a:noFill/>
          <a:ln>
            <a:noFill/>
          </a:ln>
        </p:spPr>
      </p:pic>
      <p:pic>
        <p:nvPicPr>
          <p:cNvPr id="38" name="Google Shape;38;p6"/>
          <p:cNvPicPr preferRelativeResize="0"/>
          <p:nvPr/>
        </p:nvPicPr>
        <p:blipFill rotWithShape="1">
          <a:blip r:embed="rId4">
            <a:alphaModFix/>
          </a:blip>
          <a:srcRect b="0" l="0" r="0" t="0"/>
          <a:stretch/>
        </p:blipFill>
        <p:spPr>
          <a:xfrm>
            <a:off x="2771775" y="6237288"/>
            <a:ext cx="495300" cy="403225"/>
          </a:xfrm>
          <a:prstGeom prst="rect">
            <a:avLst/>
          </a:prstGeom>
          <a:noFill/>
          <a:ln>
            <a:noFill/>
          </a:ln>
        </p:spPr>
      </p:pic>
      <p:sp>
        <p:nvSpPr>
          <p:cNvPr id="39" name="Google Shape;39;p6"/>
          <p:cNvSpPr txBox="1"/>
          <p:nvPr/>
        </p:nvSpPr>
        <p:spPr>
          <a:xfrm>
            <a:off x="5580063" y="5445125"/>
            <a:ext cx="2927350" cy="434975"/>
          </a:xfrm>
          <a:prstGeom prst="rect">
            <a:avLst/>
          </a:prstGeom>
          <a:noFill/>
          <a:ln>
            <a:noFill/>
          </a:ln>
        </p:spPr>
        <p:txBody>
          <a:bodyPr anchorCtr="0" anchor="t" bIns="32650" lIns="65300" spcFirstLastPara="1" rIns="65300" wrap="square" tIns="32650">
            <a:noAutofit/>
          </a:bodyPr>
          <a:lstStyle/>
          <a:p>
            <a:pPr indent="0" lvl="0" marL="0" marR="0" rtl="0" algn="r">
              <a:spcBef>
                <a:spcPts val="0"/>
              </a:spcBef>
              <a:spcAft>
                <a:spcPts val="0"/>
              </a:spcAft>
              <a:buNone/>
            </a:pPr>
            <a:r>
              <a:rPr i="1" lang="en-US" sz="2400">
                <a:solidFill>
                  <a:srgbClr val="003F41"/>
                </a:solidFill>
                <a:latin typeface="Corbel"/>
                <a:ea typeface="Corbel"/>
                <a:cs typeface="Corbel"/>
                <a:sym typeface="Corbel"/>
              </a:rPr>
              <a:t>www.elixir-europe.org</a:t>
            </a:r>
            <a:endParaRPr i="1" sz="2400">
              <a:solidFill>
                <a:srgbClr val="003F41"/>
              </a:solidFill>
              <a:latin typeface="Corbel"/>
              <a:ea typeface="Corbel"/>
              <a:cs typeface="Corbel"/>
              <a:sym typeface="Corbel"/>
            </a:endParaRPr>
          </a:p>
        </p:txBody>
      </p:sp>
      <p:sp>
        <p:nvSpPr>
          <p:cNvPr id="40" name="Google Shape;40;p6"/>
          <p:cNvSpPr txBox="1"/>
          <p:nvPr/>
        </p:nvSpPr>
        <p:spPr>
          <a:xfrm>
            <a:off x="3203575" y="6237288"/>
            <a:ext cx="2711450" cy="373062"/>
          </a:xfrm>
          <a:prstGeom prst="rect">
            <a:avLst/>
          </a:prstGeom>
          <a:noFill/>
          <a:ln>
            <a:noFill/>
          </a:ln>
        </p:spPr>
        <p:txBody>
          <a:bodyPr anchorCtr="0" anchor="t" bIns="32650" lIns="65300" spcFirstLastPara="1" rIns="65300" wrap="square" tIns="32650">
            <a:noAutofit/>
          </a:bodyPr>
          <a:lstStyle/>
          <a:p>
            <a:pPr indent="0" lvl="0" marL="0" marR="0" rtl="0" algn="l">
              <a:spcBef>
                <a:spcPts val="0"/>
              </a:spcBef>
              <a:spcAft>
                <a:spcPts val="0"/>
              </a:spcAft>
              <a:buNone/>
            </a:pPr>
            <a:r>
              <a:rPr i="1" lang="en-US" sz="2000">
                <a:solidFill>
                  <a:srgbClr val="003F41"/>
                </a:solidFill>
                <a:latin typeface="Corbel"/>
                <a:ea typeface="Corbel"/>
                <a:cs typeface="Corbel"/>
                <a:sym typeface="Corbel"/>
              </a:rPr>
              <a:t>@ELIXIREurope</a:t>
            </a:r>
            <a:endParaRPr i="1" sz="2000">
              <a:solidFill>
                <a:srgbClr val="003F41"/>
              </a:solidFill>
              <a:latin typeface="Corbel"/>
              <a:ea typeface="Corbel"/>
              <a:cs typeface="Corbel"/>
              <a:sym typeface="Corbel"/>
            </a:endParaRPr>
          </a:p>
        </p:txBody>
      </p:sp>
      <p:pic>
        <p:nvPicPr>
          <p:cNvPr id="41" name="Google Shape;41;p6"/>
          <p:cNvPicPr preferRelativeResize="0"/>
          <p:nvPr/>
        </p:nvPicPr>
        <p:blipFill rotWithShape="1">
          <a:blip r:embed="rId5">
            <a:alphaModFix/>
          </a:blip>
          <a:srcRect b="0" l="0" r="0" t="0"/>
          <a:stretch/>
        </p:blipFill>
        <p:spPr>
          <a:xfrm>
            <a:off x="5651500" y="6237288"/>
            <a:ext cx="414338" cy="414337"/>
          </a:xfrm>
          <a:prstGeom prst="rect">
            <a:avLst/>
          </a:prstGeom>
          <a:noFill/>
          <a:ln>
            <a:noFill/>
          </a:ln>
        </p:spPr>
      </p:pic>
      <p:sp>
        <p:nvSpPr>
          <p:cNvPr id="42" name="Google Shape;42;p6"/>
          <p:cNvSpPr txBox="1"/>
          <p:nvPr/>
        </p:nvSpPr>
        <p:spPr>
          <a:xfrm>
            <a:off x="6056313" y="6237288"/>
            <a:ext cx="3087687" cy="373062"/>
          </a:xfrm>
          <a:prstGeom prst="rect">
            <a:avLst/>
          </a:prstGeom>
          <a:noFill/>
          <a:ln>
            <a:noFill/>
          </a:ln>
        </p:spPr>
        <p:txBody>
          <a:bodyPr anchorCtr="0" anchor="t" bIns="32650" lIns="65300" spcFirstLastPara="1" rIns="65300" wrap="square" tIns="32650">
            <a:noAutofit/>
          </a:bodyPr>
          <a:lstStyle/>
          <a:p>
            <a:pPr indent="0" lvl="0" marL="0" marR="0" rtl="0" algn="l">
              <a:spcBef>
                <a:spcPts val="0"/>
              </a:spcBef>
              <a:spcAft>
                <a:spcPts val="0"/>
              </a:spcAft>
              <a:buNone/>
            </a:pPr>
            <a:r>
              <a:rPr i="1" lang="en-US" sz="2000">
                <a:solidFill>
                  <a:srgbClr val="003F41"/>
                </a:solidFill>
                <a:latin typeface="Corbel"/>
                <a:ea typeface="Corbel"/>
                <a:cs typeface="Corbel"/>
                <a:sym typeface="Corbel"/>
              </a:rPr>
              <a:t>/company/elixir-europe</a:t>
            </a:r>
            <a:endParaRPr i="1" sz="2000">
              <a:solidFill>
                <a:srgbClr val="003F41"/>
              </a:solidFill>
              <a:latin typeface="Corbel"/>
              <a:ea typeface="Corbel"/>
              <a:cs typeface="Corbel"/>
              <a:sym typeface="Corbel"/>
            </a:endParaRPr>
          </a:p>
        </p:txBody>
      </p:sp>
      <p:sp>
        <p:nvSpPr>
          <p:cNvPr id="43" name="Google Shape;43;p6"/>
          <p:cNvSpPr txBox="1"/>
          <p:nvPr>
            <p:ph type="ctrTitle"/>
          </p:nvPr>
        </p:nvSpPr>
        <p:spPr>
          <a:xfrm>
            <a:off x="683568" y="3645024"/>
            <a:ext cx="7772400" cy="1225021"/>
          </a:xfrm>
          <a:prstGeom prst="rect">
            <a:avLst/>
          </a:prstGeom>
          <a:noFill/>
          <a:ln>
            <a:noFill/>
          </a:ln>
        </p:spPr>
        <p:txBody>
          <a:bodyPr anchorCtr="0" anchor="t" bIns="0" lIns="0" spcFirstLastPara="1" rIns="0" wrap="square" tIns="0"/>
          <a:lstStyle>
            <a:lvl1pPr lvl="0" algn="r">
              <a:spcBef>
                <a:spcPts val="0"/>
              </a:spcBef>
              <a:spcAft>
                <a:spcPts val="0"/>
              </a:spcAft>
              <a:buSzPts val="1400"/>
              <a:buNone/>
              <a:defRPr b="1" sz="4000">
                <a:solidFill>
                  <a:srgbClr val="172C4B"/>
                </a:solidFill>
                <a:latin typeface="Corbel"/>
                <a:ea typeface="Corbel"/>
                <a:cs typeface="Corbel"/>
                <a:sym typeface="Corbe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5076056" y="4869160"/>
            <a:ext cx="3384550" cy="360040"/>
          </a:xfrm>
          <a:prstGeom prst="rect">
            <a:avLst/>
          </a:prstGeom>
          <a:noFill/>
          <a:ln>
            <a:noFill/>
          </a:ln>
        </p:spPr>
        <p:txBody>
          <a:bodyPr anchorCtr="0" anchor="t" bIns="0" lIns="0" spcFirstLastPara="1" rIns="0" wrap="square" tIns="0"/>
          <a:lstStyle>
            <a:lvl1pPr indent="-228600" lvl="0" marL="457200" algn="r">
              <a:spcBef>
                <a:spcPts val="360"/>
              </a:spcBef>
              <a:spcAft>
                <a:spcPts val="0"/>
              </a:spcAft>
              <a:buSzPts val="1800"/>
              <a:buFont typeface="Corbel"/>
              <a:buNone/>
              <a:defRPr sz="1800">
                <a:solidFill>
                  <a:schemeClr val="dk2"/>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spTree>
      <p:nvGrpSpPr>
        <p:cNvPr id="45" name="Shape 45"/>
        <p:cNvGrpSpPr/>
        <p:nvPr/>
      </p:nvGrpSpPr>
      <p:grpSpPr>
        <a:xfrm>
          <a:off x="0" y="0"/>
          <a:ext cx="0" cy="0"/>
          <a:chOff x="0" y="0"/>
          <a:chExt cx="0" cy="0"/>
        </a:xfrm>
      </p:grpSpPr>
      <p:pic>
        <p:nvPicPr>
          <p:cNvPr descr="elixir_helix_200_2.eps" id="46" name="Google Shape;46;p7"/>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pic>
        <p:nvPicPr>
          <p:cNvPr descr="elixir_1_RZ_mac.eps" id="47" name="Google Shape;47;p7"/>
          <p:cNvPicPr preferRelativeResize="0"/>
          <p:nvPr/>
        </p:nvPicPr>
        <p:blipFill rotWithShape="1">
          <a:blip r:embed="rId3">
            <a:alphaModFix/>
          </a:blip>
          <a:srcRect b="0" l="0" r="0" t="0"/>
          <a:stretch/>
        </p:blipFill>
        <p:spPr>
          <a:xfrm>
            <a:off x="250825" y="5373688"/>
            <a:ext cx="1820863" cy="1238250"/>
          </a:xfrm>
          <a:prstGeom prst="rect">
            <a:avLst/>
          </a:prstGeom>
          <a:noFill/>
          <a:ln>
            <a:noFill/>
          </a:ln>
        </p:spPr>
      </p:pic>
      <p:sp>
        <p:nvSpPr>
          <p:cNvPr id="48" name="Google Shape;48;p7"/>
          <p:cNvSpPr txBox="1"/>
          <p:nvPr>
            <p:ph type="ctrTitle"/>
          </p:nvPr>
        </p:nvSpPr>
        <p:spPr>
          <a:xfrm>
            <a:off x="683568" y="3645024"/>
            <a:ext cx="7772400" cy="1225021"/>
          </a:xfrm>
          <a:prstGeom prst="rect">
            <a:avLst/>
          </a:prstGeom>
          <a:noFill/>
          <a:ln>
            <a:noFill/>
          </a:ln>
        </p:spPr>
        <p:txBody>
          <a:bodyPr anchorCtr="0" anchor="t" bIns="0" lIns="0" spcFirstLastPara="1" rIns="0" wrap="square" tIns="0"/>
          <a:lstStyle>
            <a:lvl1pPr lvl="0" algn="r">
              <a:spcBef>
                <a:spcPts val="0"/>
              </a:spcBef>
              <a:spcAft>
                <a:spcPts val="0"/>
              </a:spcAft>
              <a:buSzPts val="1400"/>
              <a:buNone/>
              <a:defRPr b="1" sz="4000">
                <a:solidFill>
                  <a:srgbClr val="172C4B"/>
                </a:solidFill>
                <a:latin typeface="Corbel"/>
                <a:ea typeface="Corbel"/>
                <a:cs typeface="Corbel"/>
                <a:sym typeface="Corbe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EXCELERATE">
  <p:cSld name="Title slide EXCELERATE">
    <p:spTree>
      <p:nvGrpSpPr>
        <p:cNvPr id="49" name="Shape 49"/>
        <p:cNvGrpSpPr/>
        <p:nvPr/>
      </p:nvGrpSpPr>
      <p:grpSpPr>
        <a:xfrm>
          <a:off x="0" y="0"/>
          <a:ext cx="0" cy="0"/>
          <a:chOff x="0" y="0"/>
          <a:chExt cx="0" cy="0"/>
        </a:xfrm>
      </p:grpSpPr>
      <p:pic>
        <p:nvPicPr>
          <p:cNvPr descr="elixir_helix_200_2.eps" id="50" name="Google Shape;50;p8"/>
          <p:cNvPicPr preferRelativeResize="0"/>
          <p:nvPr/>
        </p:nvPicPr>
        <p:blipFill rotWithShape="1">
          <a:blip r:embed="rId2">
            <a:alphaModFix/>
          </a:blip>
          <a:srcRect b="0" l="0" r="0" t="0"/>
          <a:stretch/>
        </p:blipFill>
        <p:spPr>
          <a:xfrm>
            <a:off x="-36513" y="-26988"/>
            <a:ext cx="9269413" cy="6186488"/>
          </a:xfrm>
          <a:prstGeom prst="rect">
            <a:avLst/>
          </a:prstGeom>
          <a:noFill/>
          <a:ln>
            <a:noFill/>
          </a:ln>
        </p:spPr>
      </p:pic>
      <p:sp>
        <p:nvSpPr>
          <p:cNvPr id="51" name="Google Shape;51;p8"/>
          <p:cNvSpPr txBox="1"/>
          <p:nvPr/>
        </p:nvSpPr>
        <p:spPr>
          <a:xfrm>
            <a:off x="3851275" y="6092825"/>
            <a:ext cx="4799013" cy="434975"/>
          </a:xfrm>
          <a:prstGeom prst="rect">
            <a:avLst/>
          </a:prstGeom>
          <a:noFill/>
          <a:ln>
            <a:noFill/>
          </a:ln>
        </p:spPr>
        <p:txBody>
          <a:bodyPr anchorCtr="0" anchor="t" bIns="32650" lIns="65300" spcFirstLastPara="1" rIns="65300" wrap="square" tIns="32650">
            <a:noAutofit/>
          </a:bodyPr>
          <a:lstStyle/>
          <a:p>
            <a:pPr indent="0" lvl="0" marL="0" marR="0" rtl="0" algn="r">
              <a:spcBef>
                <a:spcPts val="0"/>
              </a:spcBef>
              <a:spcAft>
                <a:spcPts val="0"/>
              </a:spcAft>
              <a:buNone/>
            </a:pPr>
            <a:r>
              <a:rPr i="1" lang="en-US" sz="2400">
                <a:solidFill>
                  <a:srgbClr val="003F41"/>
                </a:solidFill>
                <a:latin typeface="Corbel"/>
                <a:ea typeface="Corbel"/>
                <a:cs typeface="Corbel"/>
                <a:sym typeface="Corbel"/>
              </a:rPr>
              <a:t>www.elixir-europe.org/excelerate</a:t>
            </a:r>
            <a:endParaRPr i="1" sz="2400">
              <a:solidFill>
                <a:srgbClr val="003F41"/>
              </a:solidFill>
              <a:latin typeface="Corbel"/>
              <a:ea typeface="Corbel"/>
              <a:cs typeface="Corbel"/>
              <a:sym typeface="Corbel"/>
            </a:endParaRPr>
          </a:p>
        </p:txBody>
      </p:sp>
      <p:pic>
        <p:nvPicPr>
          <p:cNvPr descr="Excelerate_whitebackground.png" id="52" name="Google Shape;52;p8"/>
          <p:cNvPicPr preferRelativeResize="0"/>
          <p:nvPr/>
        </p:nvPicPr>
        <p:blipFill rotWithShape="1">
          <a:blip r:embed="rId3">
            <a:alphaModFix/>
          </a:blip>
          <a:srcRect b="0" l="0" r="0" t="0"/>
          <a:stretch/>
        </p:blipFill>
        <p:spPr>
          <a:xfrm>
            <a:off x="1763713" y="5157788"/>
            <a:ext cx="1962150" cy="773112"/>
          </a:xfrm>
          <a:prstGeom prst="rect">
            <a:avLst/>
          </a:prstGeom>
          <a:noFill/>
          <a:ln>
            <a:noFill/>
          </a:ln>
        </p:spPr>
      </p:pic>
      <p:pic>
        <p:nvPicPr>
          <p:cNvPr id="53" name="Google Shape;53;p8"/>
          <p:cNvPicPr preferRelativeResize="0"/>
          <p:nvPr/>
        </p:nvPicPr>
        <p:blipFill rotWithShape="1">
          <a:blip r:embed="rId4">
            <a:alphaModFix/>
          </a:blip>
          <a:srcRect b="0" l="0" r="0" t="0"/>
          <a:stretch/>
        </p:blipFill>
        <p:spPr>
          <a:xfrm>
            <a:off x="323850" y="5157788"/>
            <a:ext cx="1214438" cy="825500"/>
          </a:xfrm>
          <a:prstGeom prst="rect">
            <a:avLst/>
          </a:prstGeom>
          <a:noFill/>
          <a:ln>
            <a:noFill/>
          </a:ln>
        </p:spPr>
      </p:pic>
      <p:sp>
        <p:nvSpPr>
          <p:cNvPr id="54" name="Google Shape;54;p8"/>
          <p:cNvSpPr/>
          <p:nvPr/>
        </p:nvSpPr>
        <p:spPr>
          <a:xfrm>
            <a:off x="323850" y="6092825"/>
            <a:ext cx="3600450" cy="5540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7F7F7F"/>
                </a:solidFill>
                <a:latin typeface="Arial"/>
                <a:ea typeface="Arial"/>
                <a:cs typeface="Arial"/>
                <a:sym typeface="Arial"/>
              </a:rPr>
              <a:t>ELIXIR-EXCELERATE is funded by the European Commission within the Research Infrastructures programme of Horizon 2020, grant agreement number 676559.</a:t>
            </a:r>
            <a:endParaRPr/>
          </a:p>
        </p:txBody>
      </p:sp>
      <p:sp>
        <p:nvSpPr>
          <p:cNvPr id="55" name="Google Shape;55;p8"/>
          <p:cNvSpPr txBox="1"/>
          <p:nvPr>
            <p:ph type="ctrTitle"/>
          </p:nvPr>
        </p:nvSpPr>
        <p:spPr>
          <a:xfrm>
            <a:off x="683568" y="3356993"/>
            <a:ext cx="7772400" cy="864096"/>
          </a:xfrm>
          <a:prstGeom prst="rect">
            <a:avLst/>
          </a:prstGeom>
          <a:noFill/>
          <a:ln>
            <a:noFill/>
          </a:ln>
        </p:spPr>
        <p:txBody>
          <a:bodyPr anchorCtr="0" anchor="t" bIns="0" lIns="0" spcFirstLastPara="1" rIns="0" wrap="square" tIns="0"/>
          <a:lstStyle>
            <a:lvl1pPr lvl="0" algn="r">
              <a:spcBef>
                <a:spcPts val="0"/>
              </a:spcBef>
              <a:spcAft>
                <a:spcPts val="0"/>
              </a:spcAft>
              <a:buSzPts val="1400"/>
              <a:buNone/>
              <a:defRPr b="1" sz="5000">
                <a:solidFill>
                  <a:srgbClr val="003F41"/>
                </a:solidFill>
                <a:latin typeface="Corbel"/>
                <a:ea typeface="Corbel"/>
                <a:cs typeface="Corbel"/>
                <a:sym typeface="Corbe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 slide content">
  <p:cSld name="EXCELERATE slide content">
    <p:spTree>
      <p:nvGrpSpPr>
        <p:cNvPr id="56" name="Shape 56"/>
        <p:cNvGrpSpPr/>
        <p:nvPr/>
      </p:nvGrpSpPr>
      <p:grpSpPr>
        <a:xfrm>
          <a:off x="0" y="0"/>
          <a:ext cx="0" cy="0"/>
          <a:chOff x="0" y="0"/>
          <a:chExt cx="0" cy="0"/>
        </a:xfrm>
      </p:grpSpPr>
      <p:pic>
        <p:nvPicPr>
          <p:cNvPr descr="Excelerate_whitebackground.png" id="57" name="Google Shape;57;p9"/>
          <p:cNvPicPr preferRelativeResize="0"/>
          <p:nvPr/>
        </p:nvPicPr>
        <p:blipFill rotWithShape="1">
          <a:blip r:embed="rId2">
            <a:alphaModFix/>
          </a:blip>
          <a:srcRect b="0" l="0" r="0" t="0"/>
          <a:stretch/>
        </p:blipFill>
        <p:spPr>
          <a:xfrm>
            <a:off x="5867400" y="5949950"/>
            <a:ext cx="1597025" cy="628650"/>
          </a:xfrm>
          <a:prstGeom prst="rect">
            <a:avLst/>
          </a:prstGeom>
          <a:noFill/>
          <a:ln>
            <a:noFill/>
          </a:ln>
        </p:spPr>
      </p:pic>
      <p:pic>
        <p:nvPicPr>
          <p:cNvPr id="58" name="Google Shape;58;p9"/>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
        <p:nvSpPr>
          <p:cNvPr id="59" name="Google Shape;59;p9"/>
          <p:cNvSpPr txBox="1"/>
          <p:nvPr>
            <p:ph type="title"/>
          </p:nvPr>
        </p:nvSpPr>
        <p:spPr>
          <a:xfrm>
            <a:off x="539750" y="333375"/>
            <a:ext cx="8153400" cy="503238"/>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533400" y="1525588"/>
            <a:ext cx="8153400" cy="4351337"/>
          </a:xfrm>
          <a:prstGeom prst="rect">
            <a:avLst/>
          </a:prstGeom>
          <a:noFill/>
          <a:ln>
            <a:noFill/>
          </a:ln>
        </p:spPr>
        <p:txBody>
          <a:bodyPr anchorCtr="0" anchor="t" bIns="0" lIns="0" spcFirstLastPara="1" rIns="0" wrap="square" tIns="0"/>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CELERATE_title_only">
  <p:cSld name="EXCELERATE_title_only">
    <p:spTree>
      <p:nvGrpSpPr>
        <p:cNvPr id="61" name="Shape 61"/>
        <p:cNvGrpSpPr/>
        <p:nvPr/>
      </p:nvGrpSpPr>
      <p:grpSpPr>
        <a:xfrm>
          <a:off x="0" y="0"/>
          <a:ext cx="0" cy="0"/>
          <a:chOff x="0" y="0"/>
          <a:chExt cx="0" cy="0"/>
        </a:xfrm>
      </p:grpSpPr>
      <p:pic>
        <p:nvPicPr>
          <p:cNvPr descr="Excelerate_whitebackground.png" id="62" name="Google Shape;62;p10"/>
          <p:cNvPicPr preferRelativeResize="0"/>
          <p:nvPr/>
        </p:nvPicPr>
        <p:blipFill rotWithShape="1">
          <a:blip r:embed="rId2">
            <a:alphaModFix/>
          </a:blip>
          <a:srcRect b="0" l="0" r="0" t="0"/>
          <a:stretch/>
        </p:blipFill>
        <p:spPr>
          <a:xfrm>
            <a:off x="5867400" y="5949950"/>
            <a:ext cx="1597025" cy="628650"/>
          </a:xfrm>
          <a:prstGeom prst="rect">
            <a:avLst/>
          </a:prstGeom>
          <a:noFill/>
          <a:ln>
            <a:noFill/>
          </a:ln>
        </p:spPr>
      </p:pic>
      <p:pic>
        <p:nvPicPr>
          <p:cNvPr id="63" name="Google Shape;63;p10"/>
          <p:cNvPicPr preferRelativeResize="0"/>
          <p:nvPr/>
        </p:nvPicPr>
        <p:blipFill rotWithShape="1">
          <a:blip r:embed="rId3">
            <a:alphaModFix/>
          </a:blip>
          <a:srcRect b="0" l="0" r="0" t="0"/>
          <a:stretch/>
        </p:blipFill>
        <p:spPr>
          <a:xfrm>
            <a:off x="7740650" y="5949950"/>
            <a:ext cx="1001713" cy="681038"/>
          </a:xfrm>
          <a:prstGeom prst="rect">
            <a:avLst/>
          </a:prstGeom>
          <a:noFill/>
          <a:ln>
            <a:noFill/>
          </a:ln>
        </p:spPr>
      </p:pic>
      <p:sp>
        <p:nvSpPr>
          <p:cNvPr id="64" name="Google Shape;64;p10"/>
          <p:cNvSpPr txBox="1"/>
          <p:nvPr>
            <p:ph type="title"/>
          </p:nvPr>
        </p:nvSpPr>
        <p:spPr>
          <a:xfrm>
            <a:off x="539750" y="333375"/>
            <a:ext cx="8153400" cy="503238"/>
          </a:xfrm>
          <a:prstGeom prst="rect">
            <a:avLst/>
          </a:prstGeom>
          <a:noFill/>
          <a:ln>
            <a:noFill/>
          </a:ln>
        </p:spPr>
        <p:txBody>
          <a:bodyPr anchorCtr="0" anchor="t"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39750" y="333375"/>
            <a:ext cx="8153400" cy="503238"/>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3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3200" u="none" cap="none" strike="noStrike">
                <a:solidFill>
                  <a:schemeClr val="accent1"/>
                </a:solidFill>
                <a:latin typeface="Corbel"/>
                <a:ea typeface="Corbel"/>
                <a:cs typeface="Corbel"/>
                <a:sym typeface="Corbel"/>
              </a:defRPr>
            </a:lvl2pPr>
            <a:lvl3pPr lvl="2" marR="0" rtl="0" algn="l">
              <a:spcBef>
                <a:spcPts val="0"/>
              </a:spcBef>
              <a:spcAft>
                <a:spcPts val="0"/>
              </a:spcAft>
              <a:buSzPts val="1400"/>
              <a:buNone/>
              <a:defRPr b="0" i="0" sz="3200" u="none" cap="none" strike="noStrike">
                <a:solidFill>
                  <a:schemeClr val="accent1"/>
                </a:solidFill>
                <a:latin typeface="Corbel"/>
                <a:ea typeface="Corbel"/>
                <a:cs typeface="Corbel"/>
                <a:sym typeface="Corbel"/>
              </a:defRPr>
            </a:lvl3pPr>
            <a:lvl4pPr lvl="3" marR="0" rtl="0" algn="l">
              <a:spcBef>
                <a:spcPts val="0"/>
              </a:spcBef>
              <a:spcAft>
                <a:spcPts val="0"/>
              </a:spcAft>
              <a:buSzPts val="1400"/>
              <a:buNone/>
              <a:defRPr b="0" i="0" sz="3200" u="none" cap="none" strike="noStrike">
                <a:solidFill>
                  <a:schemeClr val="accent1"/>
                </a:solidFill>
                <a:latin typeface="Corbel"/>
                <a:ea typeface="Corbel"/>
                <a:cs typeface="Corbel"/>
                <a:sym typeface="Corbel"/>
              </a:defRPr>
            </a:lvl4pPr>
            <a:lvl5pPr lvl="4" marR="0" rtl="0" algn="l">
              <a:spcBef>
                <a:spcPts val="0"/>
              </a:spcBef>
              <a:spcAft>
                <a:spcPts val="0"/>
              </a:spcAft>
              <a:buSzPts val="1400"/>
              <a:buNone/>
              <a:defRPr b="0" i="0" sz="3200" u="none" cap="none" strike="noStrike">
                <a:solidFill>
                  <a:schemeClr val="accent1"/>
                </a:solidFill>
                <a:latin typeface="Corbel"/>
                <a:ea typeface="Corbel"/>
                <a:cs typeface="Corbel"/>
                <a:sym typeface="Corbel"/>
              </a:defRPr>
            </a:lvl5pPr>
            <a:lvl6pPr lvl="5" marR="0" rtl="0" algn="l">
              <a:spcBef>
                <a:spcPts val="0"/>
              </a:spcBef>
              <a:spcAft>
                <a:spcPts val="0"/>
              </a:spcAft>
              <a:buSzPts val="1400"/>
              <a:buNone/>
              <a:defRPr b="0" i="0" sz="3200" u="none" cap="none" strike="noStrike">
                <a:solidFill>
                  <a:schemeClr val="accent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accent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accent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accent1"/>
                </a:solidFill>
                <a:latin typeface="Arial"/>
                <a:ea typeface="Arial"/>
                <a:cs typeface="Arial"/>
                <a:sym typeface="Arial"/>
              </a:defRPr>
            </a:lvl9pPr>
          </a:lstStyle>
          <a:p/>
        </p:txBody>
      </p:sp>
      <p:sp>
        <p:nvSpPr>
          <p:cNvPr id="11" name="Google Shape;11;p1"/>
          <p:cNvSpPr txBox="1"/>
          <p:nvPr>
            <p:ph idx="1" type="body"/>
          </p:nvPr>
        </p:nvSpPr>
        <p:spPr>
          <a:xfrm>
            <a:off x="533400" y="1525588"/>
            <a:ext cx="8153400" cy="4351337"/>
          </a:xfrm>
          <a:prstGeom prst="rect">
            <a:avLst/>
          </a:prstGeom>
          <a:noFill/>
          <a:ln>
            <a:noFill/>
          </a:ln>
        </p:spPr>
        <p:txBody>
          <a:bodyPr anchorCtr="0" anchor="t" bIns="0" lIns="0" spcFirstLastPara="1" rIns="0" wrap="square" tIns="0"/>
          <a:lstStyle>
            <a:lvl1pPr indent="-381000" lvl="0" marL="457200" marR="0" rtl="0" algn="l">
              <a:spcBef>
                <a:spcPts val="480"/>
              </a:spcBef>
              <a:spcAft>
                <a:spcPts val="0"/>
              </a:spcAft>
              <a:buClr>
                <a:schemeClr val="accent1"/>
              </a:buClr>
              <a:buSzPts val="2400"/>
              <a:buFont typeface="Corbel"/>
              <a:buChar char="•"/>
              <a:defRPr b="0" i="0" sz="2400" u="none" cap="none" strike="noStrike">
                <a:solidFill>
                  <a:schemeClr val="dk1"/>
                </a:solidFill>
                <a:latin typeface="Corbel"/>
                <a:ea typeface="Corbel"/>
                <a:cs typeface="Corbel"/>
                <a:sym typeface="Corbel"/>
              </a:defRPr>
            </a:lvl1pPr>
            <a:lvl2pPr indent="-355600" lvl="1" marL="914400" marR="0" rtl="0" algn="l">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2pPr>
            <a:lvl3pPr indent="-355600" lvl="2" marL="1371600" marR="0" rtl="0" algn="l">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3pPr>
            <a:lvl4pPr indent="-355600" lvl="3" marL="1828800" marR="0" rtl="0" algn="l">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4pPr>
            <a:lvl5pPr indent="-355600" lvl="4" marL="2286000" marR="0" rtl="0" algn="l">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5pPr>
            <a:lvl6pPr indent="-355600" lvl="5" marL="2743200" marR="0" rtl="0" algn="l">
              <a:spcBef>
                <a:spcPts val="6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
        <p:nvSpPr>
          <p:cNvPr id="70" name="Google Shape;70;p13"/>
          <p:cNvSpPr txBox="1"/>
          <p:nvPr>
            <p:ph type="title"/>
          </p:nvPr>
        </p:nvSpPr>
        <p:spPr>
          <a:xfrm>
            <a:off x="539750" y="333375"/>
            <a:ext cx="8153400" cy="503100"/>
          </a:xfrm>
          <a:prstGeom prst="rect">
            <a:avLst/>
          </a:prstGeom>
          <a:noFill/>
          <a:ln>
            <a:noFill/>
          </a:ln>
        </p:spPr>
        <p:txBody>
          <a:bodyPr anchorCtr="0" anchor="t" bIns="0" lIns="0" spcFirstLastPara="1" rIns="0" wrap="square" tIns="0"/>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9pPr>
          </a:lstStyle>
          <a:p/>
        </p:txBody>
      </p:sp>
      <p:sp>
        <p:nvSpPr>
          <p:cNvPr id="71" name="Google Shape;71;p13"/>
          <p:cNvSpPr txBox="1"/>
          <p:nvPr>
            <p:ph idx="1" type="body"/>
          </p:nvPr>
        </p:nvSpPr>
        <p:spPr>
          <a:xfrm>
            <a:off x="533400" y="1525588"/>
            <a:ext cx="8153400" cy="4351200"/>
          </a:xfrm>
          <a:prstGeom prst="rect">
            <a:avLst/>
          </a:prstGeom>
          <a:noFill/>
          <a:ln>
            <a:noFill/>
          </a:ln>
        </p:spPr>
        <p:txBody>
          <a:bodyPr anchorCtr="0" anchor="t" bIns="0" lIns="0" spcFirstLastPara="1" rIns="0" wrap="square" tIns="0"/>
          <a:lstStyle>
            <a:lvl1pPr indent="-381000" lvl="0" marL="457200" marR="0" rtl="0" algn="l">
              <a:lnSpc>
                <a:spcPct val="100000"/>
              </a:lnSpc>
              <a:spcBef>
                <a:spcPts val="480"/>
              </a:spcBef>
              <a:spcAft>
                <a:spcPts val="0"/>
              </a:spcAft>
              <a:buClr>
                <a:schemeClr val="accent1"/>
              </a:buClr>
              <a:buSzPts val="2400"/>
              <a:buFont typeface="Corbel"/>
              <a:buChar char="•"/>
              <a:defRPr b="0" i="0" sz="2400" u="none" cap="none" strike="noStrike">
                <a:solidFill>
                  <a:schemeClr val="dk1"/>
                </a:solidFill>
                <a:latin typeface="Corbel"/>
                <a:ea typeface="Corbel"/>
                <a:cs typeface="Corbel"/>
                <a:sym typeface="Corbel"/>
              </a:defRPr>
            </a:lvl1pPr>
            <a:lvl2pPr indent="-355600" lvl="1" marL="9144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2pPr>
            <a:lvl3pPr indent="-355600" lvl="2" marL="13716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3pPr>
            <a:lvl4pPr indent="-355600" lvl="3" marL="18288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4pPr>
            <a:lvl5pPr indent="-355600" lvl="4" marL="22860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Corbel"/>
                <a:ea typeface="Corbel"/>
                <a:cs typeface="Corbel"/>
                <a:sym typeface="Corbel"/>
              </a:defRPr>
            </a:lvl5pPr>
            <a:lvl6pPr indent="-355600" lvl="5" marL="2743200" marR="0" rtl="0" algn="l">
              <a:lnSpc>
                <a:spcPct val="100000"/>
              </a:lnSpc>
              <a:spcBef>
                <a:spcPts val="6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accent1"/>
              </a:buClr>
              <a:buSzPts val="2000"/>
              <a:buFont typeface="Times"/>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hyperlink" Target="https://gitter.im/bh2018paris/" TargetMode="External"/><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mailto:arcila@ebi.ac.uk" TargetMode="External"/><Relationship Id="rId4" Type="http://schemas.openxmlformats.org/officeDocument/2006/relationships/image" Target="../media/image29.png"/><Relationship Id="rId5" Type="http://schemas.openxmlformats.org/officeDocument/2006/relationships/hyperlink" Target="https://github.com/elixir-europe/BioHacka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github.com/elixir-europe/BioHackathon"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hyperlink" Target="https://goo.gl/Kz4RXf" TargetMode="External"/><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mailto:bh2018paris@elixir-europe.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elixir-europe.org/sites/default/files/documents/elixir_scientific_programme_final.pdf"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ctrTitle"/>
          </p:nvPr>
        </p:nvSpPr>
        <p:spPr>
          <a:xfrm>
            <a:off x="684213" y="3357563"/>
            <a:ext cx="7772400" cy="863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4320">
                <a:latin typeface="Corbel"/>
                <a:ea typeface="Corbel"/>
                <a:cs typeface="Corbel"/>
                <a:sym typeface="Corbel"/>
              </a:rPr>
              <a:t>ELIXIR BIOHACKATHON 2018</a:t>
            </a:r>
            <a:endParaRPr sz="4320">
              <a:latin typeface="Corbel"/>
              <a:ea typeface="Corbel"/>
              <a:cs typeface="Corbel"/>
              <a:sym typeface="Corbel"/>
            </a:endParaRPr>
          </a:p>
        </p:txBody>
      </p:sp>
      <p:sp>
        <p:nvSpPr>
          <p:cNvPr id="135" name="Google Shape;135;p25"/>
          <p:cNvSpPr txBox="1"/>
          <p:nvPr>
            <p:ph idx="1" type="subTitle"/>
          </p:nvPr>
        </p:nvSpPr>
        <p:spPr>
          <a:xfrm>
            <a:off x="323528" y="4292600"/>
            <a:ext cx="8120385" cy="900113"/>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SzPts val="3200"/>
              <a:buFont typeface="Corbel"/>
              <a:buNone/>
            </a:pPr>
            <a:r>
              <a:rPr i="0" lang="en-US" sz="3200"/>
              <a:t>Opening and  Welcome</a:t>
            </a:r>
            <a:endParaRPr sz="3200">
              <a:latin typeface="Corbel"/>
              <a:ea typeface="Corbel"/>
              <a:cs typeface="Corbel"/>
              <a:sym typeface="Corbel"/>
            </a:endParaRPr>
          </a:p>
        </p:txBody>
      </p:sp>
      <p:sp>
        <p:nvSpPr>
          <p:cNvPr id="136" name="Google Shape;136;p25"/>
          <p:cNvSpPr txBox="1"/>
          <p:nvPr>
            <p:ph idx="2" type="body"/>
          </p:nvPr>
        </p:nvSpPr>
        <p:spPr>
          <a:xfrm>
            <a:off x="3203848" y="5229225"/>
            <a:ext cx="5257527" cy="360363"/>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SzPts val="1800"/>
              <a:buFont typeface="Corbel"/>
              <a:buNone/>
            </a:pPr>
            <a:r>
              <a:rPr lang="en-US">
                <a:latin typeface="Corbel"/>
                <a:ea typeface="Corbel"/>
                <a:cs typeface="Corbel"/>
                <a:sym typeface="Corbel"/>
              </a:rPr>
              <a:t>Rafael C Jimenez and Victoria Dominguez Del Angel </a:t>
            </a:r>
            <a:endParaRPr/>
          </a:p>
        </p:txBody>
      </p:sp>
      <p:sp>
        <p:nvSpPr>
          <p:cNvPr id="137" name="Google Shape;137;p25"/>
          <p:cNvSpPr txBox="1"/>
          <p:nvPr>
            <p:ph idx="3" type="body"/>
          </p:nvPr>
        </p:nvSpPr>
        <p:spPr>
          <a:xfrm>
            <a:off x="1331640" y="5517009"/>
            <a:ext cx="7128148" cy="936327"/>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SzPts val="1400"/>
              <a:buFont typeface="Corbel"/>
              <a:buNone/>
            </a:pPr>
            <a:r>
              <a:rPr lang="en-US" sz="1400">
                <a:latin typeface="Corbel"/>
                <a:ea typeface="Corbel"/>
                <a:cs typeface="Corbel"/>
                <a:sym typeface="Corbel"/>
              </a:rPr>
              <a:t>November 12, 2018</a:t>
            </a:r>
            <a:endParaRPr/>
          </a:p>
        </p:txBody>
      </p:sp>
      <p:sp>
        <p:nvSpPr>
          <p:cNvPr id="138" name="Google Shape;138;p25"/>
          <p:cNvSpPr/>
          <p:nvPr/>
        </p:nvSpPr>
        <p:spPr>
          <a:xfrm>
            <a:off x="6288505" y="336884"/>
            <a:ext cx="2617500" cy="26175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139" name="Google Shape;139;p25"/>
          <p:cNvGrpSpPr/>
          <p:nvPr/>
        </p:nvGrpSpPr>
        <p:grpSpPr>
          <a:xfrm>
            <a:off x="6445180" y="501458"/>
            <a:ext cx="2265682" cy="2351994"/>
            <a:chOff x="1622693" y="286322"/>
            <a:chExt cx="5725757" cy="5943881"/>
          </a:xfrm>
        </p:grpSpPr>
        <p:pic>
          <p:nvPicPr>
            <p:cNvPr id="140" name="Google Shape;140;p25"/>
            <p:cNvPicPr preferRelativeResize="0"/>
            <p:nvPr/>
          </p:nvPicPr>
          <p:blipFill rotWithShape="1">
            <a:blip r:embed="rId3">
              <a:alphaModFix/>
            </a:blip>
            <a:srcRect b="0" l="0" r="0" t="0"/>
            <a:stretch/>
          </p:blipFill>
          <p:spPr>
            <a:xfrm>
              <a:off x="1623626" y="286322"/>
              <a:ext cx="5724824" cy="3816549"/>
            </a:xfrm>
            <a:prstGeom prst="rect">
              <a:avLst/>
            </a:prstGeom>
            <a:noFill/>
            <a:ln>
              <a:noFill/>
            </a:ln>
          </p:spPr>
        </p:pic>
        <p:sp>
          <p:nvSpPr>
            <p:cNvPr id="141" name="Google Shape;141;p25"/>
            <p:cNvSpPr txBox="1"/>
            <p:nvPr/>
          </p:nvSpPr>
          <p:spPr>
            <a:xfrm>
              <a:off x="1622693" y="4102870"/>
              <a:ext cx="5473500" cy="147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CF-Berges</a:t>
              </a:r>
              <a:endParaRPr b="0" i="0" sz="3200" u="none" cap="none" strike="noStrike">
                <a:solidFill>
                  <a:srgbClr val="000000"/>
                </a:solidFill>
                <a:latin typeface="Arial"/>
                <a:ea typeface="Arial"/>
                <a:cs typeface="Arial"/>
                <a:sym typeface="Arial"/>
              </a:endParaRPr>
            </a:p>
          </p:txBody>
        </p:sp>
        <p:sp>
          <p:nvSpPr>
            <p:cNvPr id="142" name="Google Shape;142;p25"/>
            <p:cNvSpPr txBox="1"/>
            <p:nvPr/>
          </p:nvSpPr>
          <p:spPr>
            <a:xfrm>
              <a:off x="2805537" y="5452303"/>
              <a:ext cx="3107700" cy="77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No password</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p:nvPr/>
        </p:nvSpPr>
        <p:spPr>
          <a:xfrm>
            <a:off x="1299422" y="1403749"/>
            <a:ext cx="450900" cy="825000"/>
          </a:xfrm>
          <a:prstGeom prst="rect">
            <a:avLst/>
          </a:prstGeom>
          <a:gradFill>
            <a:gsLst>
              <a:gs pos="0">
                <a:schemeClr val="lt1"/>
              </a:gs>
              <a:gs pos="17000">
                <a:schemeClr val="lt1"/>
              </a:gs>
              <a:gs pos="90000">
                <a:srgbClr val="D8D8D8"/>
              </a:gs>
              <a:gs pos="100000">
                <a:srgbClr val="D8D8D8"/>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34"/>
          <p:cNvSpPr/>
          <p:nvPr/>
        </p:nvSpPr>
        <p:spPr>
          <a:xfrm>
            <a:off x="1298313" y="2215910"/>
            <a:ext cx="450900" cy="5505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34"/>
          <p:cNvSpPr/>
          <p:nvPr/>
        </p:nvSpPr>
        <p:spPr>
          <a:xfrm>
            <a:off x="1298313" y="3082036"/>
            <a:ext cx="450900" cy="13191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0" name="Google Shape;210;p34"/>
          <p:cNvGrpSpPr/>
          <p:nvPr/>
        </p:nvGrpSpPr>
        <p:grpSpPr>
          <a:xfrm>
            <a:off x="3036427" y="1413618"/>
            <a:ext cx="451051" cy="4317688"/>
            <a:chOff x="2324770" y="994517"/>
            <a:chExt cx="451051" cy="4317688"/>
          </a:xfrm>
        </p:grpSpPr>
        <p:sp>
          <p:nvSpPr>
            <p:cNvPr id="211" name="Google Shape;211;p34"/>
            <p:cNvSpPr/>
            <p:nvPr/>
          </p:nvSpPr>
          <p:spPr>
            <a:xfrm>
              <a:off x="2324921" y="1815405"/>
              <a:ext cx="450900" cy="3496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34"/>
            <p:cNvSpPr/>
            <p:nvPr/>
          </p:nvSpPr>
          <p:spPr>
            <a:xfrm>
              <a:off x="2324770" y="994517"/>
              <a:ext cx="450900" cy="825000"/>
            </a:xfrm>
            <a:prstGeom prst="rect">
              <a:avLst/>
            </a:prstGeom>
            <a:gradFill>
              <a:gsLst>
                <a:gs pos="0">
                  <a:schemeClr val="lt1"/>
                </a:gs>
                <a:gs pos="17000">
                  <a:schemeClr val="lt1"/>
                </a:gs>
                <a:gs pos="90000">
                  <a:srgbClr val="D8D8D8"/>
                </a:gs>
                <a:gs pos="100000">
                  <a:srgbClr val="D8D8D8"/>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3" name="Google Shape;213;p34"/>
          <p:cNvGrpSpPr/>
          <p:nvPr/>
        </p:nvGrpSpPr>
        <p:grpSpPr>
          <a:xfrm>
            <a:off x="3880264" y="1413618"/>
            <a:ext cx="451051" cy="4317688"/>
            <a:chOff x="2324770" y="994517"/>
            <a:chExt cx="451051" cy="4317688"/>
          </a:xfrm>
        </p:grpSpPr>
        <p:sp>
          <p:nvSpPr>
            <p:cNvPr id="214" name="Google Shape;214;p34"/>
            <p:cNvSpPr/>
            <p:nvPr/>
          </p:nvSpPr>
          <p:spPr>
            <a:xfrm>
              <a:off x="2324921" y="1815405"/>
              <a:ext cx="450900" cy="3496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 name="Google Shape;215;p34"/>
            <p:cNvSpPr/>
            <p:nvPr/>
          </p:nvSpPr>
          <p:spPr>
            <a:xfrm>
              <a:off x="2324770" y="994517"/>
              <a:ext cx="450900" cy="825000"/>
            </a:xfrm>
            <a:prstGeom prst="rect">
              <a:avLst/>
            </a:prstGeom>
            <a:gradFill>
              <a:gsLst>
                <a:gs pos="0">
                  <a:schemeClr val="lt1"/>
                </a:gs>
                <a:gs pos="17000">
                  <a:schemeClr val="lt1"/>
                </a:gs>
                <a:gs pos="90000">
                  <a:srgbClr val="D8D8D8"/>
                </a:gs>
                <a:gs pos="100000">
                  <a:srgbClr val="D8D8D8"/>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16" name="Google Shape;216;p34"/>
          <p:cNvSpPr/>
          <p:nvPr/>
        </p:nvSpPr>
        <p:spPr>
          <a:xfrm>
            <a:off x="4712827" y="4055545"/>
            <a:ext cx="450900" cy="1687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34"/>
          <p:cNvSpPr/>
          <p:nvPr/>
        </p:nvSpPr>
        <p:spPr>
          <a:xfrm>
            <a:off x="2172522" y="2234506"/>
            <a:ext cx="450900" cy="34968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8" name="Google Shape;218;p34"/>
          <p:cNvGrpSpPr/>
          <p:nvPr/>
        </p:nvGrpSpPr>
        <p:grpSpPr>
          <a:xfrm>
            <a:off x="315661" y="2208389"/>
            <a:ext cx="5538435" cy="3834300"/>
            <a:chOff x="744638" y="891822"/>
            <a:chExt cx="5538435" cy="3834300"/>
          </a:xfrm>
        </p:grpSpPr>
        <p:sp>
          <p:nvSpPr>
            <p:cNvPr id="219" name="Google Shape;219;p34"/>
            <p:cNvSpPr txBox="1"/>
            <p:nvPr/>
          </p:nvSpPr>
          <p:spPr>
            <a:xfrm>
              <a:off x="767643" y="4000671"/>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08:00</a:t>
              </a:r>
              <a:endParaRPr/>
            </a:p>
          </p:txBody>
        </p:sp>
        <p:sp>
          <p:nvSpPr>
            <p:cNvPr id="220" name="Google Shape;220;p34"/>
            <p:cNvSpPr txBox="1"/>
            <p:nvPr/>
          </p:nvSpPr>
          <p:spPr>
            <a:xfrm>
              <a:off x="767643" y="3566049"/>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10:00</a:t>
              </a:r>
              <a:endParaRPr/>
            </a:p>
          </p:txBody>
        </p:sp>
        <p:sp>
          <p:nvSpPr>
            <p:cNvPr id="221" name="Google Shape;221;p34"/>
            <p:cNvSpPr txBox="1"/>
            <p:nvPr/>
          </p:nvSpPr>
          <p:spPr>
            <a:xfrm>
              <a:off x="778861" y="3131427"/>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12:00</a:t>
              </a:r>
              <a:endParaRPr/>
            </a:p>
          </p:txBody>
        </p:sp>
        <p:sp>
          <p:nvSpPr>
            <p:cNvPr id="222" name="Google Shape;222;p34"/>
            <p:cNvSpPr txBox="1"/>
            <p:nvPr/>
          </p:nvSpPr>
          <p:spPr>
            <a:xfrm>
              <a:off x="767642" y="2696805"/>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14:00</a:t>
              </a:r>
              <a:endParaRPr/>
            </a:p>
          </p:txBody>
        </p:sp>
        <p:sp>
          <p:nvSpPr>
            <p:cNvPr id="223" name="Google Shape;223;p34"/>
            <p:cNvSpPr txBox="1"/>
            <p:nvPr/>
          </p:nvSpPr>
          <p:spPr>
            <a:xfrm>
              <a:off x="756141" y="2262183"/>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16:00</a:t>
              </a:r>
              <a:endParaRPr/>
            </a:p>
          </p:txBody>
        </p:sp>
        <p:sp>
          <p:nvSpPr>
            <p:cNvPr id="224" name="Google Shape;224;p34"/>
            <p:cNvSpPr txBox="1"/>
            <p:nvPr/>
          </p:nvSpPr>
          <p:spPr>
            <a:xfrm>
              <a:off x="767358" y="1835016"/>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18:00</a:t>
              </a:r>
              <a:endParaRPr/>
            </a:p>
          </p:txBody>
        </p:sp>
        <p:sp>
          <p:nvSpPr>
            <p:cNvPr id="225" name="Google Shape;225;p34"/>
            <p:cNvSpPr txBox="1"/>
            <p:nvPr/>
          </p:nvSpPr>
          <p:spPr>
            <a:xfrm>
              <a:off x="756139" y="1400394"/>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20:00</a:t>
              </a:r>
              <a:endParaRPr/>
            </a:p>
          </p:txBody>
        </p:sp>
        <p:sp>
          <p:nvSpPr>
            <p:cNvPr id="226" name="Google Shape;226;p34"/>
            <p:cNvSpPr txBox="1"/>
            <p:nvPr/>
          </p:nvSpPr>
          <p:spPr>
            <a:xfrm>
              <a:off x="755927" y="965772"/>
              <a:ext cx="63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22:00</a:t>
              </a:r>
              <a:endParaRPr/>
            </a:p>
          </p:txBody>
        </p:sp>
        <p:sp>
          <p:nvSpPr>
            <p:cNvPr id="227" name="Google Shape;227;p34"/>
            <p:cNvSpPr txBox="1"/>
            <p:nvPr/>
          </p:nvSpPr>
          <p:spPr>
            <a:xfrm>
              <a:off x="1665100" y="4417583"/>
              <a:ext cx="631800" cy="3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Mon</a:t>
              </a:r>
              <a:endParaRPr/>
            </a:p>
          </p:txBody>
        </p:sp>
        <p:sp>
          <p:nvSpPr>
            <p:cNvPr id="228" name="Google Shape;228;p34"/>
            <p:cNvSpPr txBox="1"/>
            <p:nvPr/>
          </p:nvSpPr>
          <p:spPr>
            <a:xfrm>
              <a:off x="2585154" y="4417576"/>
              <a:ext cx="492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Tue</a:t>
              </a:r>
              <a:endParaRPr/>
            </a:p>
          </p:txBody>
        </p:sp>
        <p:sp>
          <p:nvSpPr>
            <p:cNvPr id="229" name="Google Shape;229;p34"/>
            <p:cNvSpPr txBox="1"/>
            <p:nvPr/>
          </p:nvSpPr>
          <p:spPr>
            <a:xfrm>
              <a:off x="3423509" y="4417576"/>
              <a:ext cx="553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Wed</a:t>
              </a:r>
              <a:endParaRPr/>
            </a:p>
          </p:txBody>
        </p:sp>
        <p:sp>
          <p:nvSpPr>
            <p:cNvPr id="230" name="Google Shape;230;p34"/>
            <p:cNvSpPr txBox="1"/>
            <p:nvPr/>
          </p:nvSpPr>
          <p:spPr>
            <a:xfrm>
              <a:off x="4338551" y="4417576"/>
              <a:ext cx="492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Thu</a:t>
              </a:r>
              <a:endParaRPr/>
            </a:p>
          </p:txBody>
        </p:sp>
        <p:sp>
          <p:nvSpPr>
            <p:cNvPr id="231" name="Google Shape;231;p34"/>
            <p:cNvSpPr txBox="1"/>
            <p:nvPr/>
          </p:nvSpPr>
          <p:spPr>
            <a:xfrm>
              <a:off x="5192872" y="4417576"/>
              <a:ext cx="393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Fri</a:t>
              </a:r>
              <a:endParaRPr/>
            </a:p>
          </p:txBody>
        </p:sp>
        <p:cxnSp>
          <p:nvCxnSpPr>
            <p:cNvPr id="232" name="Google Shape;232;p34"/>
            <p:cNvCxnSpPr/>
            <p:nvPr/>
          </p:nvCxnSpPr>
          <p:spPr>
            <a:xfrm>
              <a:off x="1456267" y="891822"/>
              <a:ext cx="0" cy="3834300"/>
            </a:xfrm>
            <a:prstGeom prst="straightConnector1">
              <a:avLst/>
            </a:prstGeom>
            <a:noFill/>
            <a:ln cap="flat" cmpd="sng" w="9525">
              <a:solidFill>
                <a:schemeClr val="dk1"/>
              </a:solidFill>
              <a:prstDash val="solid"/>
              <a:round/>
              <a:headEnd len="sm" w="sm" type="none"/>
              <a:tailEnd len="sm" w="sm" type="none"/>
            </a:ln>
          </p:spPr>
        </p:cxnSp>
        <p:cxnSp>
          <p:nvCxnSpPr>
            <p:cNvPr id="233" name="Google Shape;233;p34"/>
            <p:cNvCxnSpPr/>
            <p:nvPr/>
          </p:nvCxnSpPr>
          <p:spPr>
            <a:xfrm>
              <a:off x="744638" y="4417576"/>
              <a:ext cx="5500800" cy="0"/>
            </a:xfrm>
            <a:prstGeom prst="straightConnector1">
              <a:avLst/>
            </a:prstGeom>
            <a:noFill/>
            <a:ln cap="flat" cmpd="sng" w="9525">
              <a:solidFill>
                <a:schemeClr val="dk1"/>
              </a:solidFill>
              <a:prstDash val="solid"/>
              <a:round/>
              <a:headEnd len="sm" w="sm" type="none"/>
              <a:tailEnd len="sm" w="sm" type="none"/>
            </a:ln>
          </p:spPr>
        </p:cxnSp>
        <p:grpSp>
          <p:nvGrpSpPr>
            <p:cNvPr id="234" name="Google Shape;234;p34"/>
            <p:cNvGrpSpPr/>
            <p:nvPr/>
          </p:nvGrpSpPr>
          <p:grpSpPr>
            <a:xfrm>
              <a:off x="1361604" y="1115772"/>
              <a:ext cx="4914192" cy="3038093"/>
              <a:chOff x="1361604" y="1115772"/>
              <a:chExt cx="4914192" cy="3038093"/>
            </a:xfrm>
          </p:grpSpPr>
          <p:cxnSp>
            <p:nvCxnSpPr>
              <p:cNvPr id="235" name="Google Shape;235;p34"/>
              <p:cNvCxnSpPr>
                <a:stCxn id="226" idx="3"/>
              </p:cNvCxnSpPr>
              <p:nvPr/>
            </p:nvCxnSpPr>
            <p:spPr>
              <a:xfrm flipH="1" rot="10800000">
                <a:off x="1387727" y="1115772"/>
                <a:ext cx="4857600" cy="3900"/>
              </a:xfrm>
              <a:prstGeom prst="straightConnector1">
                <a:avLst/>
              </a:prstGeom>
              <a:noFill/>
              <a:ln cap="flat" cmpd="sng" w="9525">
                <a:solidFill>
                  <a:srgbClr val="BFBFBF"/>
                </a:solidFill>
                <a:prstDash val="solid"/>
                <a:round/>
                <a:headEnd len="sm" w="sm" type="none"/>
                <a:tailEnd len="sm" w="sm" type="none"/>
              </a:ln>
            </p:spPr>
          </p:cxnSp>
          <p:cxnSp>
            <p:nvCxnSpPr>
              <p:cNvPr id="236" name="Google Shape;236;p34"/>
              <p:cNvCxnSpPr>
                <a:stCxn id="225" idx="3"/>
              </p:cNvCxnSpPr>
              <p:nvPr/>
            </p:nvCxnSpPr>
            <p:spPr>
              <a:xfrm>
                <a:off x="1387939" y="1554294"/>
                <a:ext cx="4857600" cy="300"/>
              </a:xfrm>
              <a:prstGeom prst="straightConnector1">
                <a:avLst/>
              </a:prstGeom>
              <a:noFill/>
              <a:ln cap="flat" cmpd="sng" w="9525">
                <a:solidFill>
                  <a:srgbClr val="BFBFBF"/>
                </a:solidFill>
                <a:prstDash val="solid"/>
                <a:round/>
                <a:headEnd len="sm" w="sm" type="none"/>
                <a:tailEnd len="sm" w="sm" type="none"/>
              </a:ln>
            </p:spPr>
          </p:cxnSp>
          <p:cxnSp>
            <p:nvCxnSpPr>
              <p:cNvPr id="237" name="Google Shape;237;p34"/>
              <p:cNvCxnSpPr/>
              <p:nvPr/>
            </p:nvCxnSpPr>
            <p:spPr>
              <a:xfrm>
                <a:off x="1361604" y="1989226"/>
                <a:ext cx="4891200" cy="0"/>
              </a:xfrm>
              <a:prstGeom prst="straightConnector1">
                <a:avLst/>
              </a:prstGeom>
              <a:noFill/>
              <a:ln cap="flat" cmpd="sng" w="9525">
                <a:solidFill>
                  <a:srgbClr val="BFBFBF"/>
                </a:solidFill>
                <a:prstDash val="solid"/>
                <a:round/>
                <a:headEnd len="sm" w="sm" type="none"/>
                <a:tailEnd len="sm" w="sm" type="none"/>
              </a:ln>
            </p:spPr>
          </p:cxnSp>
          <p:cxnSp>
            <p:nvCxnSpPr>
              <p:cNvPr id="238" name="Google Shape;238;p34"/>
              <p:cNvCxnSpPr/>
              <p:nvPr/>
            </p:nvCxnSpPr>
            <p:spPr>
              <a:xfrm>
                <a:off x="1361874" y="2421024"/>
                <a:ext cx="4891200" cy="0"/>
              </a:xfrm>
              <a:prstGeom prst="straightConnector1">
                <a:avLst/>
              </a:prstGeom>
              <a:noFill/>
              <a:ln cap="flat" cmpd="sng" w="9525">
                <a:solidFill>
                  <a:srgbClr val="BFBFBF"/>
                </a:solidFill>
                <a:prstDash val="solid"/>
                <a:round/>
                <a:headEnd len="sm" w="sm" type="none"/>
                <a:tailEnd len="sm" w="sm" type="none"/>
              </a:ln>
            </p:spPr>
          </p:cxnSp>
          <p:cxnSp>
            <p:nvCxnSpPr>
              <p:cNvPr id="239" name="Google Shape;239;p34"/>
              <p:cNvCxnSpPr/>
              <p:nvPr/>
            </p:nvCxnSpPr>
            <p:spPr>
              <a:xfrm>
                <a:off x="1384596" y="2855647"/>
                <a:ext cx="4891200" cy="0"/>
              </a:xfrm>
              <a:prstGeom prst="straightConnector1">
                <a:avLst/>
              </a:prstGeom>
              <a:noFill/>
              <a:ln cap="flat" cmpd="sng" w="9525">
                <a:solidFill>
                  <a:srgbClr val="BFBFBF"/>
                </a:solidFill>
                <a:prstDash val="solid"/>
                <a:round/>
                <a:headEnd len="sm" w="sm" type="none"/>
                <a:tailEnd len="sm" w="sm" type="none"/>
              </a:ln>
            </p:spPr>
          </p:cxnSp>
          <p:cxnSp>
            <p:nvCxnSpPr>
              <p:cNvPr id="240" name="Google Shape;240;p34"/>
              <p:cNvCxnSpPr/>
              <p:nvPr/>
            </p:nvCxnSpPr>
            <p:spPr>
              <a:xfrm>
                <a:off x="1361816" y="3287444"/>
                <a:ext cx="4891200" cy="0"/>
              </a:xfrm>
              <a:prstGeom prst="straightConnector1">
                <a:avLst/>
              </a:prstGeom>
              <a:noFill/>
              <a:ln cap="flat" cmpd="sng" w="9525">
                <a:solidFill>
                  <a:srgbClr val="BFBFBF"/>
                </a:solidFill>
                <a:prstDash val="solid"/>
                <a:round/>
                <a:headEnd len="sm" w="sm" type="none"/>
                <a:tailEnd len="sm" w="sm" type="none"/>
              </a:ln>
            </p:spPr>
          </p:cxnSp>
          <p:cxnSp>
            <p:nvCxnSpPr>
              <p:cNvPr id="241" name="Google Shape;241;p34"/>
              <p:cNvCxnSpPr/>
              <p:nvPr/>
            </p:nvCxnSpPr>
            <p:spPr>
              <a:xfrm>
                <a:off x="1369040" y="3722067"/>
                <a:ext cx="4891200" cy="0"/>
              </a:xfrm>
              <a:prstGeom prst="straightConnector1">
                <a:avLst/>
              </a:prstGeom>
              <a:noFill/>
              <a:ln cap="flat" cmpd="sng" w="9525">
                <a:solidFill>
                  <a:srgbClr val="BFBFBF"/>
                </a:solidFill>
                <a:prstDash val="solid"/>
                <a:round/>
                <a:headEnd len="sm" w="sm" type="none"/>
                <a:tailEnd len="sm" w="sm" type="none"/>
              </a:ln>
            </p:spPr>
          </p:cxnSp>
          <p:cxnSp>
            <p:nvCxnSpPr>
              <p:cNvPr id="242" name="Google Shape;242;p34"/>
              <p:cNvCxnSpPr/>
              <p:nvPr/>
            </p:nvCxnSpPr>
            <p:spPr>
              <a:xfrm>
                <a:off x="1369310" y="4153865"/>
                <a:ext cx="4891200" cy="0"/>
              </a:xfrm>
              <a:prstGeom prst="straightConnector1">
                <a:avLst/>
              </a:prstGeom>
              <a:noFill/>
              <a:ln cap="flat" cmpd="sng" w="9525">
                <a:solidFill>
                  <a:srgbClr val="BFBFBF"/>
                </a:solidFill>
                <a:prstDash val="solid"/>
                <a:round/>
                <a:headEnd len="sm" w="sm" type="none"/>
                <a:tailEnd len="sm" w="sm" type="none"/>
              </a:ln>
            </p:spPr>
          </p:cxnSp>
        </p:grpSp>
        <p:grpSp>
          <p:nvGrpSpPr>
            <p:cNvPr id="243" name="Google Shape;243;p34"/>
            <p:cNvGrpSpPr/>
            <p:nvPr/>
          </p:nvGrpSpPr>
          <p:grpSpPr>
            <a:xfrm>
              <a:off x="1361445" y="1325248"/>
              <a:ext cx="4921628" cy="2606286"/>
              <a:chOff x="1506568" y="1268181"/>
              <a:chExt cx="4921628" cy="2606286"/>
            </a:xfrm>
          </p:grpSpPr>
          <p:cxnSp>
            <p:nvCxnSpPr>
              <p:cNvPr id="244" name="Google Shape;244;p34"/>
              <p:cNvCxnSpPr/>
              <p:nvPr/>
            </p:nvCxnSpPr>
            <p:spPr>
              <a:xfrm flipH="1" rot="10800000">
                <a:off x="1506568" y="1268181"/>
                <a:ext cx="4891500" cy="4200"/>
              </a:xfrm>
              <a:prstGeom prst="straightConnector1">
                <a:avLst/>
              </a:prstGeom>
              <a:noFill/>
              <a:ln cap="flat" cmpd="sng" w="9525">
                <a:solidFill>
                  <a:srgbClr val="BFBFBF"/>
                </a:solidFill>
                <a:prstDash val="dash"/>
                <a:round/>
                <a:headEnd len="sm" w="sm" type="none"/>
                <a:tailEnd len="sm" w="sm" type="none"/>
              </a:ln>
            </p:spPr>
          </p:cxnSp>
          <p:cxnSp>
            <p:nvCxnSpPr>
              <p:cNvPr id="245" name="Google Shape;245;p34"/>
              <p:cNvCxnSpPr/>
              <p:nvPr/>
            </p:nvCxnSpPr>
            <p:spPr>
              <a:xfrm>
                <a:off x="1506780" y="1707003"/>
                <a:ext cx="4891200" cy="0"/>
              </a:xfrm>
              <a:prstGeom prst="straightConnector1">
                <a:avLst/>
              </a:prstGeom>
              <a:noFill/>
              <a:ln cap="flat" cmpd="sng" w="9525">
                <a:solidFill>
                  <a:srgbClr val="BFBFBF"/>
                </a:solidFill>
                <a:prstDash val="dash"/>
                <a:round/>
                <a:headEnd len="sm" w="sm" type="none"/>
                <a:tailEnd len="sm" w="sm" type="none"/>
              </a:ln>
            </p:spPr>
          </p:cxnSp>
          <p:cxnSp>
            <p:nvCxnSpPr>
              <p:cNvPr id="246" name="Google Shape;246;p34"/>
              <p:cNvCxnSpPr/>
              <p:nvPr/>
            </p:nvCxnSpPr>
            <p:spPr>
              <a:xfrm>
                <a:off x="1514004" y="2141626"/>
                <a:ext cx="4891200" cy="0"/>
              </a:xfrm>
              <a:prstGeom prst="straightConnector1">
                <a:avLst/>
              </a:prstGeom>
              <a:noFill/>
              <a:ln cap="flat" cmpd="sng" w="9525">
                <a:solidFill>
                  <a:srgbClr val="BFBFBF"/>
                </a:solidFill>
                <a:prstDash val="dash"/>
                <a:round/>
                <a:headEnd len="sm" w="sm" type="none"/>
                <a:tailEnd len="sm" w="sm" type="none"/>
              </a:ln>
            </p:spPr>
          </p:cxnSp>
          <p:cxnSp>
            <p:nvCxnSpPr>
              <p:cNvPr id="247" name="Google Shape;247;p34"/>
              <p:cNvCxnSpPr/>
              <p:nvPr/>
            </p:nvCxnSpPr>
            <p:spPr>
              <a:xfrm>
                <a:off x="1514274" y="2573424"/>
                <a:ext cx="4891200" cy="0"/>
              </a:xfrm>
              <a:prstGeom prst="straightConnector1">
                <a:avLst/>
              </a:prstGeom>
              <a:noFill/>
              <a:ln cap="flat" cmpd="sng" w="9525">
                <a:solidFill>
                  <a:srgbClr val="BFBFBF"/>
                </a:solidFill>
                <a:prstDash val="dash"/>
                <a:round/>
                <a:headEnd len="sm" w="sm" type="none"/>
                <a:tailEnd len="sm" w="sm" type="none"/>
              </a:ln>
            </p:spPr>
          </p:cxnSp>
          <p:cxnSp>
            <p:nvCxnSpPr>
              <p:cNvPr id="248" name="Google Shape;248;p34"/>
              <p:cNvCxnSpPr/>
              <p:nvPr/>
            </p:nvCxnSpPr>
            <p:spPr>
              <a:xfrm>
                <a:off x="1536996" y="3008047"/>
                <a:ext cx="4891200" cy="0"/>
              </a:xfrm>
              <a:prstGeom prst="straightConnector1">
                <a:avLst/>
              </a:prstGeom>
              <a:noFill/>
              <a:ln cap="flat" cmpd="sng" w="9525">
                <a:solidFill>
                  <a:srgbClr val="BFBFBF"/>
                </a:solidFill>
                <a:prstDash val="dash"/>
                <a:round/>
                <a:headEnd len="sm" w="sm" type="none"/>
                <a:tailEnd len="sm" w="sm" type="none"/>
              </a:ln>
            </p:spPr>
          </p:cxnSp>
          <p:cxnSp>
            <p:nvCxnSpPr>
              <p:cNvPr id="249" name="Google Shape;249;p34"/>
              <p:cNvCxnSpPr/>
              <p:nvPr/>
            </p:nvCxnSpPr>
            <p:spPr>
              <a:xfrm>
                <a:off x="1514216" y="3439844"/>
                <a:ext cx="4891200" cy="0"/>
              </a:xfrm>
              <a:prstGeom prst="straightConnector1">
                <a:avLst/>
              </a:prstGeom>
              <a:noFill/>
              <a:ln cap="flat" cmpd="sng" w="9525">
                <a:solidFill>
                  <a:srgbClr val="BFBFBF"/>
                </a:solidFill>
                <a:prstDash val="dash"/>
                <a:round/>
                <a:headEnd len="sm" w="sm" type="none"/>
                <a:tailEnd len="sm" w="sm" type="none"/>
              </a:ln>
            </p:spPr>
          </p:cxnSp>
          <p:cxnSp>
            <p:nvCxnSpPr>
              <p:cNvPr id="250" name="Google Shape;250;p34"/>
              <p:cNvCxnSpPr/>
              <p:nvPr/>
            </p:nvCxnSpPr>
            <p:spPr>
              <a:xfrm>
                <a:off x="1521440" y="3874467"/>
                <a:ext cx="4891200" cy="0"/>
              </a:xfrm>
              <a:prstGeom prst="straightConnector1">
                <a:avLst/>
              </a:prstGeom>
              <a:noFill/>
              <a:ln cap="flat" cmpd="sng" w="9525">
                <a:solidFill>
                  <a:srgbClr val="BFBFBF"/>
                </a:solidFill>
                <a:prstDash val="dash"/>
                <a:round/>
                <a:headEnd len="sm" w="sm" type="none"/>
                <a:tailEnd len="sm" w="sm" type="none"/>
              </a:ln>
            </p:spPr>
          </p:cxnSp>
        </p:grpSp>
        <p:sp>
          <p:nvSpPr>
            <p:cNvPr id="251" name="Google Shape;251;p34"/>
            <p:cNvSpPr/>
            <p:nvPr/>
          </p:nvSpPr>
          <p:spPr>
            <a:xfrm>
              <a:off x="2601599" y="3923026"/>
              <a:ext cx="450900" cy="50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4"/>
            <p:cNvSpPr/>
            <p:nvPr/>
          </p:nvSpPr>
          <p:spPr>
            <a:xfrm>
              <a:off x="3462399" y="3923024"/>
              <a:ext cx="450900" cy="50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4"/>
            <p:cNvSpPr/>
            <p:nvPr/>
          </p:nvSpPr>
          <p:spPr>
            <a:xfrm>
              <a:off x="4305623" y="3923025"/>
              <a:ext cx="450900" cy="50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4"/>
            <p:cNvSpPr/>
            <p:nvPr/>
          </p:nvSpPr>
          <p:spPr>
            <a:xfrm>
              <a:off x="5148595" y="3920005"/>
              <a:ext cx="450900" cy="506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34"/>
            <p:cNvSpPr/>
            <p:nvPr/>
          </p:nvSpPr>
          <p:spPr>
            <a:xfrm>
              <a:off x="1722358" y="3080802"/>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34"/>
            <p:cNvSpPr/>
            <p:nvPr/>
          </p:nvSpPr>
          <p:spPr>
            <a:xfrm>
              <a:off x="2601598" y="3076580"/>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34"/>
            <p:cNvSpPr/>
            <p:nvPr/>
          </p:nvSpPr>
          <p:spPr>
            <a:xfrm>
              <a:off x="3459346" y="3084537"/>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34"/>
            <p:cNvSpPr/>
            <p:nvPr/>
          </p:nvSpPr>
          <p:spPr>
            <a:xfrm>
              <a:off x="4298286" y="3081857"/>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34"/>
            <p:cNvSpPr/>
            <p:nvPr/>
          </p:nvSpPr>
          <p:spPr>
            <a:xfrm>
              <a:off x="5136304" y="3077808"/>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34"/>
            <p:cNvSpPr/>
            <p:nvPr/>
          </p:nvSpPr>
          <p:spPr>
            <a:xfrm>
              <a:off x="1722358" y="1449934"/>
              <a:ext cx="450900" cy="24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34"/>
            <p:cNvSpPr/>
            <p:nvPr/>
          </p:nvSpPr>
          <p:spPr>
            <a:xfrm>
              <a:off x="2601598" y="1558030"/>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34"/>
            <p:cNvSpPr/>
            <p:nvPr/>
          </p:nvSpPr>
          <p:spPr>
            <a:xfrm>
              <a:off x="3459346" y="1565987"/>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34"/>
            <p:cNvSpPr/>
            <p:nvPr/>
          </p:nvSpPr>
          <p:spPr>
            <a:xfrm>
              <a:off x="4298286" y="1563307"/>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64" name="Google Shape;264;p34"/>
          <p:cNvSpPr/>
          <p:nvPr/>
        </p:nvSpPr>
        <p:spPr>
          <a:xfrm>
            <a:off x="6318090" y="2121964"/>
            <a:ext cx="450900" cy="215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 name="Google Shape;265;p34"/>
          <p:cNvSpPr txBox="1"/>
          <p:nvPr/>
        </p:nvSpPr>
        <p:spPr>
          <a:xfrm>
            <a:off x="6769121" y="2029483"/>
            <a:ext cx="869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Meals</a:t>
            </a:r>
            <a:endParaRPr/>
          </a:p>
        </p:txBody>
      </p:sp>
      <p:sp>
        <p:nvSpPr>
          <p:cNvPr id="266" name="Google Shape;266;p34"/>
          <p:cNvSpPr txBox="1"/>
          <p:nvPr/>
        </p:nvSpPr>
        <p:spPr>
          <a:xfrm>
            <a:off x="10385778" y="2547056"/>
            <a:ext cx="184800" cy="3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a:off x="2172621" y="2334281"/>
            <a:ext cx="450900" cy="412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68" name="Google Shape;268;p34"/>
          <p:cNvCxnSpPr/>
          <p:nvPr/>
        </p:nvCxnSpPr>
        <p:spPr>
          <a:xfrm flipH="1" rot="10800000">
            <a:off x="939693" y="2234409"/>
            <a:ext cx="4891500" cy="4200"/>
          </a:xfrm>
          <a:prstGeom prst="straightConnector1">
            <a:avLst/>
          </a:prstGeom>
          <a:noFill/>
          <a:ln cap="flat" cmpd="sng" w="9525">
            <a:solidFill>
              <a:srgbClr val="BFBFBF"/>
            </a:solidFill>
            <a:prstDash val="dash"/>
            <a:round/>
            <a:headEnd len="sm" w="sm" type="none"/>
            <a:tailEnd len="sm" w="sm" type="none"/>
          </a:ln>
        </p:spPr>
      </p:cxnSp>
      <p:sp>
        <p:nvSpPr>
          <p:cNvPr id="269" name="Google Shape;269;p34"/>
          <p:cNvSpPr/>
          <p:nvPr/>
        </p:nvSpPr>
        <p:spPr>
          <a:xfrm>
            <a:off x="3037953" y="2328425"/>
            <a:ext cx="450900" cy="412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4"/>
          <p:cNvSpPr/>
          <p:nvPr/>
        </p:nvSpPr>
        <p:spPr>
          <a:xfrm>
            <a:off x="3877215" y="2323110"/>
            <a:ext cx="450900" cy="412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34"/>
          <p:cNvSpPr/>
          <p:nvPr/>
        </p:nvSpPr>
        <p:spPr>
          <a:xfrm>
            <a:off x="6310156" y="2647201"/>
            <a:ext cx="450900" cy="2151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4"/>
          <p:cNvSpPr txBox="1"/>
          <p:nvPr/>
        </p:nvSpPr>
        <p:spPr>
          <a:xfrm>
            <a:off x="6761187" y="2554720"/>
            <a:ext cx="1854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Socialiseathon</a:t>
            </a:r>
            <a:endParaRPr b="0" i="0" sz="2000" u="none" cap="none" strike="noStrike">
              <a:solidFill>
                <a:srgbClr val="000000"/>
              </a:solidFill>
              <a:latin typeface="Arial"/>
              <a:ea typeface="Arial"/>
              <a:cs typeface="Arial"/>
              <a:sym typeface="Arial"/>
            </a:endParaRPr>
          </a:p>
        </p:txBody>
      </p:sp>
      <p:sp>
        <p:nvSpPr>
          <p:cNvPr id="273" name="Google Shape;273;p34"/>
          <p:cNvSpPr/>
          <p:nvPr/>
        </p:nvSpPr>
        <p:spPr>
          <a:xfrm>
            <a:off x="1294299" y="4026965"/>
            <a:ext cx="450900" cy="104700"/>
          </a:xfrm>
          <a:prstGeom prst="rect">
            <a:avLst/>
          </a:prstGeom>
          <a:solidFill>
            <a:srgbClr val="FF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4" name="Google Shape;274;p34"/>
          <p:cNvSpPr/>
          <p:nvPr/>
        </p:nvSpPr>
        <p:spPr>
          <a:xfrm>
            <a:off x="1294299" y="3439456"/>
            <a:ext cx="450900" cy="115800"/>
          </a:xfrm>
          <a:prstGeom prst="rect">
            <a:avLst/>
          </a:prstGeom>
          <a:solidFill>
            <a:srgbClr val="FF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34"/>
          <p:cNvSpPr/>
          <p:nvPr/>
        </p:nvSpPr>
        <p:spPr>
          <a:xfrm>
            <a:off x="1293268" y="3001166"/>
            <a:ext cx="450900" cy="104700"/>
          </a:xfrm>
          <a:prstGeom prst="rect">
            <a:avLst/>
          </a:prstGeom>
          <a:solidFill>
            <a:srgbClr val="FF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76" name="Google Shape;276;p34"/>
          <p:cNvCxnSpPr/>
          <p:nvPr/>
        </p:nvCxnSpPr>
        <p:spPr>
          <a:xfrm>
            <a:off x="1293381" y="4612520"/>
            <a:ext cx="450900" cy="0"/>
          </a:xfrm>
          <a:prstGeom prst="straightConnector1">
            <a:avLst/>
          </a:prstGeom>
          <a:noFill/>
          <a:ln cap="flat" cmpd="sng" w="38100">
            <a:solidFill>
              <a:schemeClr val="dk1"/>
            </a:solidFill>
            <a:prstDash val="dot"/>
            <a:round/>
            <a:headEnd len="sm" w="sm" type="none"/>
            <a:tailEnd len="sm" w="sm" type="none"/>
          </a:ln>
        </p:spPr>
      </p:cxnSp>
      <p:sp>
        <p:nvSpPr>
          <p:cNvPr id="277" name="Google Shape;277;p34"/>
          <p:cNvSpPr/>
          <p:nvPr/>
        </p:nvSpPr>
        <p:spPr>
          <a:xfrm>
            <a:off x="6308576" y="4714540"/>
            <a:ext cx="450900" cy="215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34"/>
          <p:cNvSpPr txBox="1"/>
          <p:nvPr/>
        </p:nvSpPr>
        <p:spPr>
          <a:xfrm>
            <a:off x="6759606" y="4622059"/>
            <a:ext cx="12972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Reporting</a:t>
            </a:r>
            <a:endParaRPr/>
          </a:p>
        </p:txBody>
      </p:sp>
      <p:sp>
        <p:nvSpPr>
          <p:cNvPr id="279" name="Google Shape;279;p34"/>
          <p:cNvSpPr/>
          <p:nvPr/>
        </p:nvSpPr>
        <p:spPr>
          <a:xfrm>
            <a:off x="3029885" y="4612649"/>
            <a:ext cx="450900" cy="1122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34"/>
          <p:cNvSpPr/>
          <p:nvPr/>
        </p:nvSpPr>
        <p:spPr>
          <a:xfrm>
            <a:off x="3870979" y="4613575"/>
            <a:ext cx="447000" cy="111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34"/>
          <p:cNvSpPr/>
          <p:nvPr/>
        </p:nvSpPr>
        <p:spPr>
          <a:xfrm>
            <a:off x="4707159" y="4612649"/>
            <a:ext cx="450900" cy="1122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34"/>
          <p:cNvSpPr/>
          <p:nvPr/>
        </p:nvSpPr>
        <p:spPr>
          <a:xfrm>
            <a:off x="4707157" y="4055546"/>
            <a:ext cx="450900" cy="3261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3" name="Google Shape;283;p34"/>
          <p:cNvCxnSpPr/>
          <p:nvPr/>
        </p:nvCxnSpPr>
        <p:spPr>
          <a:xfrm>
            <a:off x="4707159" y="4055546"/>
            <a:ext cx="450900" cy="0"/>
          </a:xfrm>
          <a:prstGeom prst="straightConnector1">
            <a:avLst/>
          </a:prstGeom>
          <a:noFill/>
          <a:ln cap="flat" cmpd="sng" w="38100">
            <a:solidFill>
              <a:schemeClr val="dk1"/>
            </a:solidFill>
            <a:prstDash val="dot"/>
            <a:round/>
            <a:headEnd len="sm" w="sm" type="none"/>
            <a:tailEnd len="sm" w="sm" type="none"/>
          </a:ln>
        </p:spPr>
      </p:cxnSp>
      <p:sp>
        <p:nvSpPr>
          <p:cNvPr id="284" name="Google Shape;284;p34"/>
          <p:cNvSpPr/>
          <p:nvPr/>
        </p:nvSpPr>
        <p:spPr>
          <a:xfrm>
            <a:off x="6318090" y="3212182"/>
            <a:ext cx="450900" cy="2151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34"/>
          <p:cNvSpPr txBox="1"/>
          <p:nvPr/>
        </p:nvSpPr>
        <p:spPr>
          <a:xfrm>
            <a:off x="6769120" y="3119701"/>
            <a:ext cx="1524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Symposium</a:t>
            </a:r>
            <a:endParaRPr/>
          </a:p>
        </p:txBody>
      </p:sp>
      <p:sp>
        <p:nvSpPr>
          <p:cNvPr id="286" name="Google Shape;286;p34"/>
          <p:cNvSpPr/>
          <p:nvPr/>
        </p:nvSpPr>
        <p:spPr>
          <a:xfrm>
            <a:off x="6318090" y="4201980"/>
            <a:ext cx="450900" cy="215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34"/>
          <p:cNvSpPr txBox="1"/>
          <p:nvPr/>
        </p:nvSpPr>
        <p:spPr>
          <a:xfrm>
            <a:off x="6769121" y="4109499"/>
            <a:ext cx="1112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Hacking</a:t>
            </a:r>
            <a:endParaRPr/>
          </a:p>
        </p:txBody>
      </p:sp>
      <p:sp>
        <p:nvSpPr>
          <p:cNvPr id="288" name="Google Shape;288;p34"/>
          <p:cNvSpPr/>
          <p:nvPr/>
        </p:nvSpPr>
        <p:spPr>
          <a:xfrm>
            <a:off x="2172371" y="1413617"/>
            <a:ext cx="450900" cy="825000"/>
          </a:xfrm>
          <a:prstGeom prst="rect">
            <a:avLst/>
          </a:prstGeom>
          <a:gradFill>
            <a:gsLst>
              <a:gs pos="0">
                <a:schemeClr val="lt1"/>
              </a:gs>
              <a:gs pos="17000">
                <a:schemeClr val="lt1"/>
              </a:gs>
              <a:gs pos="90000">
                <a:srgbClr val="D8D8D8"/>
              </a:gs>
              <a:gs pos="100000">
                <a:srgbClr val="D8D8D8"/>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9" name="Google Shape;289;p34"/>
          <p:cNvSpPr/>
          <p:nvPr/>
        </p:nvSpPr>
        <p:spPr>
          <a:xfrm>
            <a:off x="6318090" y="3694924"/>
            <a:ext cx="450900" cy="215100"/>
          </a:xfrm>
          <a:prstGeom prst="rect">
            <a:avLst/>
          </a:prstGeom>
          <a:solidFill>
            <a:srgbClr val="FF8A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34"/>
          <p:cNvSpPr txBox="1"/>
          <p:nvPr/>
        </p:nvSpPr>
        <p:spPr>
          <a:xfrm>
            <a:off x="6769121" y="3602443"/>
            <a:ext cx="9831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Breaks</a:t>
            </a:r>
            <a:endParaRPr/>
          </a:p>
        </p:txBody>
      </p:sp>
      <p:sp>
        <p:nvSpPr>
          <p:cNvPr id="291" name="Google Shape;291;p34"/>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Plan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5"/>
          <p:cNvSpPr txBox="1"/>
          <p:nvPr>
            <p:ph idx="12" type="sldNum"/>
          </p:nvPr>
        </p:nvSpPr>
        <p:spPr>
          <a:xfrm>
            <a:off x="0" y="6381750"/>
            <a:ext cx="304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FFFFFF"/>
                </a:solidFill>
                <a:latin typeface="Corbel"/>
                <a:ea typeface="Corbel"/>
                <a:cs typeface="Corbel"/>
                <a:sym typeface="Corbel"/>
              </a:rPr>
              <a:t>‹#›</a:t>
            </a:fld>
            <a:endParaRPr b="0" i="0" sz="900" u="none" cap="none" strike="noStrike">
              <a:solidFill>
                <a:srgbClr val="FFFFFF"/>
              </a:solidFill>
              <a:latin typeface="Corbel"/>
              <a:ea typeface="Corbel"/>
              <a:cs typeface="Corbel"/>
              <a:sym typeface="Corbel"/>
            </a:endParaRPr>
          </a:p>
        </p:txBody>
      </p:sp>
      <p:pic>
        <p:nvPicPr>
          <p:cNvPr descr="ELIXIR_logo.jpg" id="298" name="Google Shape;298;p35"/>
          <p:cNvPicPr preferRelativeResize="0"/>
          <p:nvPr/>
        </p:nvPicPr>
        <p:blipFill rotWithShape="1">
          <a:blip r:embed="rId3">
            <a:alphaModFix/>
          </a:blip>
          <a:srcRect b="0" l="0" r="0" t="0"/>
          <a:stretch/>
        </p:blipFill>
        <p:spPr>
          <a:xfrm>
            <a:off x="7885113" y="5949950"/>
            <a:ext cx="990600" cy="746125"/>
          </a:xfrm>
          <a:prstGeom prst="rect">
            <a:avLst/>
          </a:prstGeom>
          <a:noFill/>
          <a:ln>
            <a:noFill/>
          </a:ln>
        </p:spPr>
      </p:pic>
      <p:sp>
        <p:nvSpPr>
          <p:cNvPr id="299" name="Google Shape;299;p35"/>
          <p:cNvSpPr/>
          <p:nvPr/>
        </p:nvSpPr>
        <p:spPr>
          <a:xfrm>
            <a:off x="5508104" y="5157192"/>
            <a:ext cx="3312300" cy="435300"/>
          </a:xfrm>
          <a:prstGeom prst="rect">
            <a:avLst/>
          </a:prstGeom>
          <a:noFill/>
          <a:ln>
            <a:noFill/>
          </a:ln>
        </p:spPr>
        <p:txBody>
          <a:bodyPr anchorCtr="0" anchor="t" bIns="32650" lIns="32650" spcFirstLastPara="1" rIns="32650" wrap="square" tIns="32650">
            <a:noAutofit/>
          </a:bodyPr>
          <a:lstStyle/>
          <a:p>
            <a:pPr indent="0" lvl="0" marL="0" marR="0" rtl="0" algn="l">
              <a:lnSpc>
                <a:spcPct val="100000"/>
              </a:lnSpc>
              <a:spcBef>
                <a:spcPts val="0"/>
              </a:spcBef>
              <a:spcAft>
                <a:spcPts val="0"/>
              </a:spcAft>
              <a:buClr>
                <a:srgbClr val="000000"/>
              </a:buClr>
              <a:buSzPts val="2000"/>
              <a:buFont typeface="Arial"/>
              <a:buNone/>
            </a:pPr>
            <a:r>
              <a:t/>
            </a:r>
            <a:endParaRPr b="0" i="1" sz="2000" u="none" cap="none" strike="noStrike">
              <a:solidFill>
                <a:srgbClr val="003F41"/>
              </a:solidFill>
              <a:latin typeface="Corbel"/>
              <a:ea typeface="Corbel"/>
              <a:cs typeface="Corbel"/>
              <a:sym typeface="Corbel"/>
            </a:endParaRPr>
          </a:p>
        </p:txBody>
      </p:sp>
      <p:sp>
        <p:nvSpPr>
          <p:cNvPr id="300" name="Google Shape;300;p35"/>
          <p:cNvSpPr/>
          <p:nvPr/>
        </p:nvSpPr>
        <p:spPr>
          <a:xfrm>
            <a:off x="539552" y="1097280"/>
            <a:ext cx="6958500" cy="67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rgbClr val="000000"/>
              </a:buClr>
              <a:buSzPts val="4000"/>
              <a:buFont typeface="Arial"/>
              <a:buNone/>
            </a:pPr>
            <a:r>
              <a:rPr b="0" i="1" lang="en-US" sz="4000" u="sng" cap="none" strike="noStrike">
                <a:solidFill>
                  <a:schemeClr val="hlink"/>
                </a:solidFill>
                <a:latin typeface="Corbel"/>
                <a:ea typeface="Corbel"/>
                <a:cs typeface="Corbel"/>
                <a:sym typeface="Corbel"/>
                <a:hlinkClick r:id="rId4"/>
              </a:rPr>
              <a:t>https://gitter.im/bh2018paris/</a:t>
            </a:r>
            <a:endParaRPr b="0" i="1" sz="4000" u="none" cap="none" strike="noStrike">
              <a:solidFill>
                <a:schemeClr val="dk1"/>
              </a:solidFill>
              <a:latin typeface="Corbel"/>
              <a:ea typeface="Corbel"/>
              <a:cs typeface="Corbel"/>
              <a:sym typeface="Corbel"/>
            </a:endParaRPr>
          </a:p>
        </p:txBody>
      </p:sp>
      <p:pic>
        <p:nvPicPr>
          <p:cNvPr id="301" name="Google Shape;301;p35"/>
          <p:cNvPicPr preferRelativeResize="0"/>
          <p:nvPr/>
        </p:nvPicPr>
        <p:blipFill rotWithShape="1">
          <a:blip r:embed="rId5">
            <a:alphaModFix/>
          </a:blip>
          <a:srcRect b="0" l="0" r="0" t="0"/>
          <a:stretch/>
        </p:blipFill>
        <p:spPr>
          <a:xfrm>
            <a:off x="625199" y="2125970"/>
            <a:ext cx="7550702" cy="4732030"/>
          </a:xfrm>
          <a:prstGeom prst="rect">
            <a:avLst/>
          </a:prstGeom>
          <a:noFill/>
          <a:ln>
            <a:noFill/>
          </a:ln>
        </p:spPr>
      </p:pic>
      <p:sp>
        <p:nvSpPr>
          <p:cNvPr id="302" name="Google Shape;302;p35"/>
          <p:cNvSpPr txBox="1"/>
          <p:nvPr>
            <p:ph type="title"/>
          </p:nvPr>
        </p:nvSpPr>
        <p:spPr>
          <a:xfrm>
            <a:off x="539552" y="332656"/>
            <a:ext cx="81534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Gitter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GitHub</a:t>
            </a:r>
            <a:endParaRPr/>
          </a:p>
        </p:txBody>
      </p:sp>
      <p:sp>
        <p:nvSpPr>
          <p:cNvPr id="308" name="Google Shape;308;p36"/>
          <p:cNvSpPr txBox="1"/>
          <p:nvPr>
            <p:ph idx="1" type="body"/>
          </p:nvPr>
        </p:nvSpPr>
        <p:spPr>
          <a:xfrm>
            <a:off x="539552" y="3830310"/>
            <a:ext cx="8153400" cy="26562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360"/>
              </a:spcBef>
              <a:spcAft>
                <a:spcPts val="0"/>
              </a:spcAft>
              <a:buSzPts val="1800"/>
              <a:buChar char="•"/>
            </a:pPr>
            <a:r>
              <a:rPr lang="en-US"/>
              <a:t>Way to help people to track project activities and outcomes</a:t>
            </a:r>
            <a:endParaRPr/>
          </a:p>
          <a:p>
            <a:pPr indent="-342900" lvl="0" marL="457200" rtl="0" algn="l">
              <a:lnSpc>
                <a:spcPct val="100000"/>
              </a:lnSpc>
              <a:spcBef>
                <a:spcPts val="360"/>
              </a:spcBef>
              <a:spcAft>
                <a:spcPts val="0"/>
              </a:spcAft>
              <a:buSzPts val="1800"/>
              <a:buChar char="•"/>
            </a:pPr>
            <a:r>
              <a:rPr lang="en-US"/>
              <a:t>Store anything useful related to the project</a:t>
            </a:r>
            <a:endParaRPr/>
          </a:p>
          <a:p>
            <a:pPr indent="-342900" lvl="0" marL="457200" rtl="0" algn="l">
              <a:lnSpc>
                <a:spcPct val="100000"/>
              </a:lnSpc>
              <a:spcBef>
                <a:spcPts val="360"/>
              </a:spcBef>
              <a:spcAft>
                <a:spcPts val="0"/>
              </a:spcAft>
              <a:buSzPts val="1800"/>
              <a:buChar char="•"/>
            </a:pPr>
            <a:r>
              <a:rPr lang="en-US"/>
              <a:t>Keep project pages updated</a:t>
            </a:r>
            <a:endParaRPr/>
          </a:p>
          <a:p>
            <a:pPr indent="-342900" lvl="0" marL="457200" rtl="0" algn="l">
              <a:lnSpc>
                <a:spcPct val="100000"/>
              </a:lnSpc>
              <a:spcBef>
                <a:spcPts val="360"/>
              </a:spcBef>
              <a:spcAft>
                <a:spcPts val="0"/>
              </a:spcAft>
              <a:buSzPts val="1800"/>
              <a:buChar char="•"/>
            </a:pPr>
            <a:r>
              <a:rPr lang="en-US"/>
              <a:t>If you are not yet a collaborator please ask a project lead or Ricardo </a:t>
            </a:r>
            <a:r>
              <a:rPr lang="en-US" u="sng">
                <a:solidFill>
                  <a:schemeClr val="hlink"/>
                </a:solidFill>
                <a:hlinkClick r:id="rId3"/>
              </a:rPr>
              <a:t>arcila@ebi.ac.uk</a:t>
            </a:r>
            <a:endParaRPr/>
          </a:p>
          <a:p>
            <a:pPr indent="-342900" lvl="1" marL="914400" rtl="0" algn="l">
              <a:lnSpc>
                <a:spcPct val="100000"/>
              </a:lnSpc>
              <a:spcBef>
                <a:spcPts val="600"/>
              </a:spcBef>
              <a:spcAft>
                <a:spcPts val="0"/>
              </a:spcAft>
              <a:buSzPts val="1800"/>
              <a:buChar char="•"/>
            </a:pPr>
            <a:r>
              <a:rPr lang="en-US"/>
              <a:t>All participants writing privileges</a:t>
            </a:r>
            <a:endParaRPr/>
          </a:p>
          <a:p>
            <a:pPr indent="-342900" lvl="1" marL="914400" rtl="0" algn="l">
              <a:lnSpc>
                <a:spcPct val="100000"/>
              </a:lnSpc>
              <a:spcBef>
                <a:spcPts val="600"/>
              </a:spcBef>
              <a:spcAft>
                <a:spcPts val="0"/>
              </a:spcAft>
              <a:buSzPts val="1800"/>
              <a:buChar char="•"/>
            </a:pPr>
            <a:r>
              <a:rPr lang="en-US"/>
              <a:t>Project leads should have admin privileges</a:t>
            </a:r>
            <a:endParaRPr/>
          </a:p>
        </p:txBody>
      </p:sp>
      <p:pic>
        <p:nvPicPr>
          <p:cNvPr id="309" name="Google Shape;309;p36"/>
          <p:cNvPicPr preferRelativeResize="0"/>
          <p:nvPr/>
        </p:nvPicPr>
        <p:blipFill rotWithShape="1">
          <a:blip r:embed="rId4">
            <a:alphaModFix/>
          </a:blip>
          <a:srcRect b="42542" l="26139" r="26668" t="12176"/>
          <a:stretch/>
        </p:blipFill>
        <p:spPr>
          <a:xfrm>
            <a:off x="1719667" y="1584700"/>
            <a:ext cx="4697178" cy="2147780"/>
          </a:xfrm>
          <a:prstGeom prst="rect">
            <a:avLst/>
          </a:prstGeom>
          <a:noFill/>
          <a:ln>
            <a:noFill/>
          </a:ln>
        </p:spPr>
      </p:pic>
      <p:sp>
        <p:nvSpPr>
          <p:cNvPr id="310" name="Google Shape;310;p36"/>
          <p:cNvSpPr/>
          <p:nvPr/>
        </p:nvSpPr>
        <p:spPr>
          <a:xfrm>
            <a:off x="539552" y="902095"/>
            <a:ext cx="7832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3200" u="sng" cap="none" strike="noStrike">
                <a:solidFill>
                  <a:schemeClr val="hlink"/>
                </a:solidFill>
                <a:latin typeface="Corbel"/>
                <a:ea typeface="Corbel"/>
                <a:cs typeface="Corbel"/>
                <a:sym typeface="Corbel"/>
                <a:hlinkClick r:id="rId5"/>
              </a:rPr>
              <a:t>https://github.com/elixir-europe/BioHackathon</a:t>
            </a:r>
            <a:endParaRPr b="0" i="1" sz="3200" u="none" cap="none" strike="noStrike">
              <a:solidFill>
                <a:schemeClr val="dk1"/>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539552" y="332656"/>
            <a:ext cx="81534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GitHub</a:t>
            </a:r>
            <a:endParaRPr/>
          </a:p>
        </p:txBody>
      </p:sp>
      <p:sp>
        <p:nvSpPr>
          <p:cNvPr id="316" name="Google Shape;316;p37"/>
          <p:cNvSpPr/>
          <p:nvPr/>
        </p:nvSpPr>
        <p:spPr>
          <a:xfrm>
            <a:off x="539552" y="1014389"/>
            <a:ext cx="7832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3200" u="sng" cap="none" strike="noStrike">
                <a:solidFill>
                  <a:schemeClr val="hlink"/>
                </a:solidFill>
                <a:latin typeface="Corbel"/>
                <a:ea typeface="Corbel"/>
                <a:cs typeface="Corbel"/>
                <a:sym typeface="Corbel"/>
                <a:hlinkClick r:id="rId3"/>
              </a:rPr>
              <a:t>https://github.com/elixir-europe/BioHackathon</a:t>
            </a:r>
            <a:endParaRPr b="0" i="1" sz="3200" u="none" cap="none" strike="noStrike">
              <a:solidFill>
                <a:schemeClr val="dk1"/>
              </a:solidFill>
              <a:latin typeface="Corbel"/>
              <a:ea typeface="Corbel"/>
              <a:cs typeface="Corbel"/>
              <a:sym typeface="Corbel"/>
            </a:endParaRPr>
          </a:p>
        </p:txBody>
      </p:sp>
      <p:pic>
        <p:nvPicPr>
          <p:cNvPr id="317" name="Google Shape;317;p37"/>
          <p:cNvPicPr preferRelativeResize="0"/>
          <p:nvPr/>
        </p:nvPicPr>
        <p:blipFill rotWithShape="1">
          <a:blip r:embed="rId4">
            <a:alphaModFix/>
          </a:blip>
          <a:srcRect b="33796" l="8118" r="8009" t="0"/>
          <a:stretch/>
        </p:blipFill>
        <p:spPr>
          <a:xfrm>
            <a:off x="409511" y="1903614"/>
            <a:ext cx="8283442" cy="49543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539552" y="332656"/>
            <a:ext cx="81534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Twitter</a:t>
            </a:r>
            <a:endParaRPr/>
          </a:p>
        </p:txBody>
      </p:sp>
      <p:pic>
        <p:nvPicPr>
          <p:cNvPr id="323" name="Google Shape;323;p38"/>
          <p:cNvPicPr preferRelativeResize="0"/>
          <p:nvPr/>
        </p:nvPicPr>
        <p:blipFill rotWithShape="1">
          <a:blip r:embed="rId3">
            <a:alphaModFix/>
          </a:blip>
          <a:srcRect b="14980" l="0" r="25898" t="0"/>
          <a:stretch/>
        </p:blipFill>
        <p:spPr>
          <a:xfrm>
            <a:off x="671213" y="2197353"/>
            <a:ext cx="7890080" cy="4660646"/>
          </a:xfrm>
          <a:prstGeom prst="rect">
            <a:avLst/>
          </a:prstGeom>
          <a:noFill/>
          <a:ln>
            <a:noFill/>
          </a:ln>
        </p:spPr>
      </p:pic>
      <p:sp>
        <p:nvSpPr>
          <p:cNvPr id="324" name="Google Shape;324;p38"/>
          <p:cNvSpPr txBox="1"/>
          <p:nvPr/>
        </p:nvSpPr>
        <p:spPr>
          <a:xfrm>
            <a:off x="671213" y="1097280"/>
            <a:ext cx="2980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#bh2018paris</a:t>
            </a:r>
            <a:endParaRPr/>
          </a:p>
        </p:txBody>
      </p:sp>
      <p:sp>
        <p:nvSpPr>
          <p:cNvPr id="325" name="Google Shape;325;p38"/>
          <p:cNvSpPr txBox="1"/>
          <p:nvPr/>
        </p:nvSpPr>
        <p:spPr>
          <a:xfrm>
            <a:off x="5063106" y="1097280"/>
            <a:ext cx="3397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Arial"/>
                <a:ea typeface="Arial"/>
                <a:cs typeface="Arial"/>
                <a:sym typeface="Arial"/>
              </a:rPr>
              <a:t>@biohackathon</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323850" y="260350"/>
            <a:ext cx="8153400" cy="57467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solidFill>
                  <a:schemeClr val="dk2"/>
                </a:solidFill>
                <a:latin typeface="Corbel"/>
                <a:ea typeface="Corbel"/>
                <a:cs typeface="Corbel"/>
                <a:sym typeface="Corbel"/>
              </a:rPr>
              <a:t>Finding people and</a:t>
            </a:r>
            <a:r>
              <a:rPr b="1" lang="en-US">
                <a:solidFill>
                  <a:schemeClr val="dk2"/>
                </a:solidFill>
                <a:latin typeface="Corbel"/>
                <a:ea typeface="Corbel"/>
                <a:cs typeface="Corbel"/>
                <a:sym typeface="Corbel"/>
              </a:rPr>
              <a:t> </a:t>
            </a:r>
            <a:r>
              <a:rPr lang="en-US">
                <a:solidFill>
                  <a:schemeClr val="dk2"/>
                </a:solidFill>
                <a:latin typeface="Corbel"/>
                <a:ea typeface="Corbel"/>
                <a:cs typeface="Corbel"/>
                <a:sym typeface="Corbel"/>
              </a:rPr>
              <a:t>skills</a:t>
            </a:r>
            <a:br>
              <a:rPr b="1" lang="en-US"/>
            </a:br>
            <a:endParaRPr>
              <a:solidFill>
                <a:schemeClr val="dk2"/>
              </a:solidFill>
              <a:latin typeface="Corbel"/>
              <a:ea typeface="Corbel"/>
              <a:cs typeface="Corbel"/>
              <a:sym typeface="Corbel"/>
            </a:endParaRPr>
          </a:p>
        </p:txBody>
      </p:sp>
      <p:sp>
        <p:nvSpPr>
          <p:cNvPr id="332" name="Google Shape;332;p39"/>
          <p:cNvSpPr txBox="1"/>
          <p:nvPr>
            <p:ph idx="12" type="sldNum"/>
          </p:nvPr>
        </p:nvSpPr>
        <p:spPr>
          <a:xfrm>
            <a:off x="0" y="638175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900">
                <a:solidFill>
                  <a:srgbClr val="FFFFFF"/>
                </a:solidFill>
                <a:latin typeface="Corbel"/>
                <a:ea typeface="Corbel"/>
                <a:cs typeface="Corbel"/>
                <a:sym typeface="Corbel"/>
              </a:rPr>
              <a:t>‹#›</a:t>
            </a:fld>
            <a:endParaRPr sz="900">
              <a:solidFill>
                <a:srgbClr val="FFFFFF"/>
              </a:solidFill>
              <a:latin typeface="Corbel"/>
              <a:ea typeface="Corbel"/>
              <a:cs typeface="Corbel"/>
              <a:sym typeface="Corbel"/>
            </a:endParaRPr>
          </a:p>
        </p:txBody>
      </p:sp>
      <p:pic>
        <p:nvPicPr>
          <p:cNvPr descr="ELIXIR_logo.jpg" id="333" name="Google Shape;333;p39"/>
          <p:cNvPicPr preferRelativeResize="0"/>
          <p:nvPr/>
        </p:nvPicPr>
        <p:blipFill rotWithShape="1">
          <a:blip r:embed="rId3">
            <a:alphaModFix/>
          </a:blip>
          <a:srcRect b="0" l="0" r="0" t="0"/>
          <a:stretch/>
        </p:blipFill>
        <p:spPr>
          <a:xfrm>
            <a:off x="7885113" y="5949950"/>
            <a:ext cx="990600" cy="746125"/>
          </a:xfrm>
          <a:prstGeom prst="rect">
            <a:avLst/>
          </a:prstGeom>
          <a:noFill/>
          <a:ln>
            <a:noFill/>
          </a:ln>
        </p:spPr>
      </p:pic>
      <p:sp>
        <p:nvSpPr>
          <p:cNvPr id="334" name="Google Shape;334;p39"/>
          <p:cNvSpPr/>
          <p:nvPr/>
        </p:nvSpPr>
        <p:spPr>
          <a:xfrm>
            <a:off x="5508104" y="5157192"/>
            <a:ext cx="3312368" cy="435276"/>
          </a:xfrm>
          <a:prstGeom prst="rect">
            <a:avLst/>
          </a:prstGeom>
          <a:noFill/>
          <a:ln>
            <a:noFill/>
          </a:ln>
        </p:spPr>
        <p:txBody>
          <a:bodyPr anchorCtr="0" anchor="t" bIns="32650" lIns="32650" spcFirstLastPara="1" rIns="32650" wrap="square" tIns="32650">
            <a:noAutofit/>
          </a:bodyPr>
          <a:lstStyle/>
          <a:p>
            <a:pPr indent="0" lvl="0" marL="0" marR="0" rtl="0" algn="l">
              <a:spcBef>
                <a:spcPts val="0"/>
              </a:spcBef>
              <a:spcAft>
                <a:spcPts val="0"/>
              </a:spcAft>
              <a:buNone/>
            </a:pPr>
            <a:r>
              <a:t/>
            </a:r>
            <a:endParaRPr i="1" sz="2000">
              <a:solidFill>
                <a:srgbClr val="003F41"/>
              </a:solidFill>
              <a:latin typeface="Corbel"/>
              <a:ea typeface="Corbel"/>
              <a:cs typeface="Corbel"/>
              <a:sym typeface="Corbel"/>
            </a:endParaRPr>
          </a:p>
        </p:txBody>
      </p:sp>
      <p:sp>
        <p:nvSpPr>
          <p:cNvPr id="335" name="Google Shape;335;p39"/>
          <p:cNvSpPr/>
          <p:nvPr/>
        </p:nvSpPr>
        <p:spPr>
          <a:xfrm>
            <a:off x="467544" y="825210"/>
            <a:ext cx="800970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orbel"/>
                <a:ea typeface="Corbel"/>
                <a:cs typeface="Corbel"/>
                <a:sym typeface="Corbel"/>
              </a:rPr>
              <a:t>The skills of the participants and the skills required per project has compile in a spreadsheet  </a:t>
            </a:r>
            <a:r>
              <a:rPr lang="en-US" sz="2400" u="sng">
                <a:solidFill>
                  <a:schemeClr val="hlink"/>
                </a:solidFill>
                <a:latin typeface="Corbel"/>
                <a:ea typeface="Corbel"/>
                <a:cs typeface="Corbel"/>
                <a:sym typeface="Corbel"/>
                <a:hlinkClick r:id="rId4"/>
              </a:rPr>
              <a:t>https://goo.gl/Kz4RXf</a:t>
            </a:r>
            <a:endParaRPr i="1" sz="2400">
              <a:solidFill>
                <a:schemeClr val="dk1"/>
              </a:solidFill>
              <a:latin typeface="Corbel"/>
              <a:ea typeface="Corbel"/>
              <a:cs typeface="Corbel"/>
              <a:sym typeface="Corbel"/>
            </a:endParaRPr>
          </a:p>
        </p:txBody>
      </p:sp>
      <p:pic>
        <p:nvPicPr>
          <p:cNvPr id="336" name="Google Shape;336;p39"/>
          <p:cNvPicPr preferRelativeResize="0"/>
          <p:nvPr/>
        </p:nvPicPr>
        <p:blipFill rotWithShape="1">
          <a:blip r:embed="rId5">
            <a:alphaModFix/>
          </a:blip>
          <a:srcRect b="0" l="0" r="0" t="0"/>
          <a:stretch/>
        </p:blipFill>
        <p:spPr>
          <a:xfrm>
            <a:off x="293143" y="2204864"/>
            <a:ext cx="8677993" cy="27363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Housekeeping</a:t>
            </a:r>
            <a:endParaRPr/>
          </a:p>
        </p:txBody>
      </p:sp>
      <p:sp>
        <p:nvSpPr>
          <p:cNvPr id="342" name="Google Shape;342;p40"/>
          <p:cNvSpPr txBox="1"/>
          <p:nvPr>
            <p:ph idx="1" type="body"/>
          </p:nvPr>
        </p:nvSpPr>
        <p:spPr>
          <a:xfrm>
            <a:off x="533400" y="1245200"/>
            <a:ext cx="8153400" cy="46317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360"/>
              </a:spcBef>
              <a:spcAft>
                <a:spcPts val="0"/>
              </a:spcAft>
              <a:buSzPts val="1800"/>
              <a:buChar char="•"/>
            </a:pPr>
            <a:r>
              <a:rPr lang="en-US"/>
              <a:t>Claiming expenses</a:t>
            </a:r>
            <a:endParaRPr/>
          </a:p>
          <a:p>
            <a:pPr indent="-342900" lvl="1" marL="914400" rtl="0" algn="l">
              <a:lnSpc>
                <a:spcPct val="100000"/>
              </a:lnSpc>
              <a:spcBef>
                <a:spcPts val="600"/>
              </a:spcBef>
              <a:spcAft>
                <a:spcPts val="0"/>
              </a:spcAft>
              <a:buSzPts val="1800"/>
              <a:buChar char="•"/>
            </a:pPr>
            <a:r>
              <a:rPr lang="en-US"/>
              <a:t>More information on Wednesday from 18:30 to 19:00 at the registration desk</a:t>
            </a:r>
            <a:endParaRPr/>
          </a:p>
          <a:p>
            <a:pPr indent="-342900" lvl="0" marL="457200" rtl="0" algn="l">
              <a:lnSpc>
                <a:spcPct val="100000"/>
              </a:lnSpc>
              <a:spcBef>
                <a:spcPts val="360"/>
              </a:spcBef>
              <a:spcAft>
                <a:spcPts val="0"/>
              </a:spcAft>
              <a:buSzPts val="1800"/>
              <a:buChar char="•"/>
            </a:pPr>
            <a:r>
              <a:rPr lang="en-US"/>
              <a:t>Symposium</a:t>
            </a:r>
            <a:endParaRPr/>
          </a:p>
          <a:p>
            <a:pPr indent="-342900" lvl="1" marL="914400" rtl="0" algn="l">
              <a:lnSpc>
                <a:spcPct val="100000"/>
              </a:lnSpc>
              <a:spcBef>
                <a:spcPts val="600"/>
              </a:spcBef>
              <a:spcAft>
                <a:spcPts val="0"/>
              </a:spcAft>
              <a:buSzPts val="1800"/>
              <a:buChar char="•"/>
            </a:pPr>
            <a:r>
              <a:rPr lang="en-US"/>
              <a:t>Coffee breaks</a:t>
            </a:r>
            <a:endParaRPr/>
          </a:p>
          <a:p>
            <a:pPr indent="-342900" lvl="2" marL="1371600" rtl="0" algn="l">
              <a:lnSpc>
                <a:spcPct val="100000"/>
              </a:lnSpc>
              <a:spcBef>
                <a:spcPts val="600"/>
              </a:spcBef>
              <a:spcAft>
                <a:spcPts val="0"/>
              </a:spcAft>
              <a:buSzPts val="1800"/>
              <a:buChar char="•"/>
            </a:pPr>
            <a:r>
              <a:rPr lang="en-US"/>
              <a:t>Use the landing next to the meeting room</a:t>
            </a:r>
            <a:endParaRPr/>
          </a:p>
          <a:p>
            <a:pPr indent="-342900" lvl="2" marL="1371600" rtl="0" algn="l">
              <a:lnSpc>
                <a:spcPct val="100000"/>
              </a:lnSpc>
              <a:spcBef>
                <a:spcPts val="600"/>
              </a:spcBef>
              <a:spcAft>
                <a:spcPts val="0"/>
              </a:spcAft>
              <a:buSzPts val="1800"/>
              <a:buChar char="•"/>
            </a:pPr>
            <a:r>
              <a:rPr lang="en-US"/>
              <a:t>Avoid using the bar after the stair</a:t>
            </a:r>
            <a:endParaRPr/>
          </a:p>
          <a:p>
            <a:pPr indent="-342900" lvl="1" marL="914400" rtl="0" algn="l">
              <a:lnSpc>
                <a:spcPct val="100000"/>
              </a:lnSpc>
              <a:spcBef>
                <a:spcPts val="600"/>
              </a:spcBef>
              <a:spcAft>
                <a:spcPts val="0"/>
              </a:spcAft>
              <a:buSzPts val="1800"/>
              <a:buChar char="•"/>
            </a:pPr>
            <a:r>
              <a:rPr lang="en-US"/>
              <a:t>Lunch will be upstairs</a:t>
            </a:r>
            <a:endParaRPr/>
          </a:p>
          <a:p>
            <a:pPr indent="-381000" lvl="0" marL="457200" rtl="0" algn="l">
              <a:spcBef>
                <a:spcPts val="360"/>
              </a:spcBef>
              <a:spcAft>
                <a:spcPts val="0"/>
              </a:spcAft>
              <a:buSzPts val="2400"/>
              <a:buChar char="•"/>
            </a:pPr>
            <a:r>
              <a:rPr lang="en-US"/>
              <a:t>Photos and video</a:t>
            </a:r>
            <a:endParaRPr/>
          </a:p>
          <a:p>
            <a:pPr indent="-355600" lvl="1" marL="914400" rtl="0" algn="l">
              <a:spcBef>
                <a:spcPts val="600"/>
              </a:spcBef>
              <a:spcAft>
                <a:spcPts val="0"/>
              </a:spcAft>
              <a:buSzPts val="2000"/>
              <a:buChar char="•"/>
            </a:pPr>
            <a:r>
              <a:rPr lang="en-US"/>
              <a:t>We will take photos during the event</a:t>
            </a:r>
            <a:endParaRPr/>
          </a:p>
          <a:p>
            <a:pPr indent="-355600" lvl="1" marL="914400" rtl="0" algn="l">
              <a:spcBef>
                <a:spcPts val="600"/>
              </a:spcBef>
              <a:spcAft>
                <a:spcPts val="0"/>
              </a:spcAft>
              <a:buSzPts val="2000"/>
              <a:buChar char="•"/>
            </a:pPr>
            <a:r>
              <a:rPr lang="en-US"/>
              <a:t>We will record the symposium presentations</a:t>
            </a:r>
            <a:endParaRPr/>
          </a:p>
          <a:p>
            <a:pPr indent="-355600" lvl="1" marL="914400" rtl="0" algn="l">
              <a:spcBef>
                <a:spcPts val="600"/>
              </a:spcBef>
              <a:spcAft>
                <a:spcPts val="0"/>
              </a:spcAft>
              <a:buSzPts val="2000"/>
              <a:buChar char="•"/>
            </a:pPr>
            <a:r>
              <a:rPr lang="en-US"/>
              <a:t>If you do not want photos or recordings where you appear to to be public available please let us know at </a:t>
            </a:r>
            <a:r>
              <a:rPr lang="en-US" u="sng">
                <a:solidFill>
                  <a:schemeClr val="hlink"/>
                </a:solidFill>
                <a:hlinkClick r:id="rId3"/>
              </a:rPr>
              <a:t>bh2018paris@elixir-europe.org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solidFill>
                  <a:schemeClr val="dk2"/>
                </a:solidFill>
              </a:rPr>
              <a:t>Acknowledgements</a:t>
            </a:r>
            <a:endParaRPr/>
          </a:p>
        </p:txBody>
      </p:sp>
      <p:sp>
        <p:nvSpPr>
          <p:cNvPr id="348" name="Google Shape;348;p41"/>
          <p:cNvSpPr txBox="1"/>
          <p:nvPr>
            <p:ph idx="1" type="body"/>
          </p:nvPr>
        </p:nvSpPr>
        <p:spPr>
          <a:xfrm>
            <a:off x="533400" y="1525588"/>
            <a:ext cx="8153400" cy="4351200"/>
          </a:xfrm>
          <a:prstGeom prst="rect">
            <a:avLst/>
          </a:prstGeom>
          <a:noFill/>
          <a:ln>
            <a:noFill/>
          </a:ln>
        </p:spPr>
        <p:txBody>
          <a:bodyPr anchorCtr="0" anchor="t" bIns="0" lIns="0" spcFirstLastPara="1" rIns="0" wrap="square" tIns="0">
            <a:noAutofit/>
          </a:bodyPr>
          <a:lstStyle/>
          <a:p>
            <a:pPr indent="0" lvl="0" marL="114300" rtl="0" algn="ctr">
              <a:lnSpc>
                <a:spcPct val="100000"/>
              </a:lnSpc>
              <a:spcBef>
                <a:spcPts val="360"/>
              </a:spcBef>
              <a:spcAft>
                <a:spcPts val="0"/>
              </a:spcAft>
              <a:buSzPts val="1800"/>
              <a:buNone/>
            </a:pPr>
            <a:r>
              <a:rPr b="1" lang="en-US" sz="3200"/>
              <a:t>Project representatives</a:t>
            </a:r>
            <a:endParaRPr/>
          </a:p>
          <a:p>
            <a:pPr indent="0" lvl="0" marL="114300" rtl="0" algn="l">
              <a:lnSpc>
                <a:spcPct val="100000"/>
              </a:lnSpc>
              <a:spcBef>
                <a:spcPts val="360"/>
              </a:spcBef>
              <a:spcAft>
                <a:spcPts val="0"/>
              </a:spcAft>
              <a:buSzPts val="1800"/>
              <a:buNone/>
            </a:pPr>
            <a:r>
              <a:t/>
            </a:r>
            <a:endParaRPr/>
          </a:p>
          <a:p>
            <a:pPr indent="0" lvl="0" marL="114300" rtl="0" algn="l">
              <a:lnSpc>
                <a:spcPct val="100000"/>
              </a:lnSpc>
              <a:spcBef>
                <a:spcPts val="360"/>
              </a:spcBef>
              <a:spcAft>
                <a:spcPts val="0"/>
              </a:spcAft>
              <a:buSzPts val="1800"/>
              <a:buNone/>
            </a:pPr>
            <a:r>
              <a:rPr lang="en-US" sz="3200"/>
              <a:t>Hervé Ménager, Jacques van Helden, Jon Ison, Jun-ichi Onami, Leyla Garcia, Luca Cherubin, Manuel Bernal Llinares, Marc Hanauer, Mateusz Kuzak, Mustafa Anil Tuncel, Niall Beard, Noemi del Toro, Ola Tarkowska, Rabie Saidi, Simon Jupp, Stuart Owen, Toshiaki Katayama, Yasset Perez-Riverol, Yo Yehudi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323850" y="260350"/>
            <a:ext cx="8153400" cy="57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solidFill>
                  <a:schemeClr val="dk2"/>
                </a:solidFill>
                <a:latin typeface="Corbel"/>
                <a:ea typeface="Corbel"/>
                <a:cs typeface="Corbel"/>
                <a:sym typeface="Corbel"/>
              </a:rPr>
              <a:t>Acknowledgements</a:t>
            </a:r>
            <a:endParaRPr/>
          </a:p>
        </p:txBody>
      </p:sp>
      <p:sp>
        <p:nvSpPr>
          <p:cNvPr id="355" name="Google Shape;355;p42"/>
          <p:cNvSpPr txBox="1"/>
          <p:nvPr>
            <p:ph idx="12" type="sldNum"/>
          </p:nvPr>
        </p:nvSpPr>
        <p:spPr>
          <a:xfrm>
            <a:off x="-606415" y="6408201"/>
            <a:ext cx="269400" cy="20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FFFFFF"/>
                </a:solidFill>
                <a:latin typeface="Corbel"/>
                <a:ea typeface="Corbel"/>
                <a:cs typeface="Corbel"/>
                <a:sym typeface="Corbel"/>
              </a:rPr>
              <a:t>‹#›</a:t>
            </a:fld>
            <a:endParaRPr b="0" i="0" sz="900" u="none" cap="none" strike="noStrike">
              <a:solidFill>
                <a:srgbClr val="FFFFFF"/>
              </a:solidFill>
              <a:latin typeface="Corbel"/>
              <a:ea typeface="Corbel"/>
              <a:cs typeface="Corbel"/>
              <a:sym typeface="Corbel"/>
            </a:endParaRPr>
          </a:p>
        </p:txBody>
      </p:sp>
      <p:graphicFrame>
        <p:nvGraphicFramePr>
          <p:cNvPr id="356" name="Google Shape;356;p42"/>
          <p:cNvGraphicFramePr/>
          <p:nvPr/>
        </p:nvGraphicFramePr>
        <p:xfrm>
          <a:off x="737936" y="1648784"/>
          <a:ext cx="3000000" cy="3000000"/>
        </p:xfrm>
        <a:graphic>
          <a:graphicData uri="http://schemas.openxmlformats.org/drawingml/2006/table">
            <a:tbl>
              <a:tblPr>
                <a:noFill/>
                <a:tableStyleId>{28DAEC16-C3D5-442E-A069-76F09EB67E6F}</a:tableStyleId>
              </a:tblPr>
              <a:tblGrid>
                <a:gridCol w="2228350"/>
                <a:gridCol w="2547025"/>
                <a:gridCol w="2434550"/>
              </a:tblGrid>
              <a:tr h="617300">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Toshiaki Katayama</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DBCLS</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Advisor/Representative of the Japanese Biohackathon organising committee</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2862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Leyla J Garcia</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EMBL-EBI</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Advisor/Selection of hacking topics coordinator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38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Simon Jupp</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EMBL-EBI</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042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Sirarat Sarntivijai</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ELIXIR Hub</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Advisor/Selection of hacking topics coordinator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542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Carole Goble</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University of Manchester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38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Chris Evelo</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Maastricht University</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38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Marc Hanauer</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INSERM</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6542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Denis Thieffry</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ENS</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38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Jacques van Helden</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Aix-Marseille Université</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38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David Salgado</a:t>
                      </a:r>
                      <a:endParaRPr sz="1200" u="none" cap="none" strike="noStrike"/>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Aix-Marseille Université</a:t>
                      </a:r>
                      <a:endParaRPr sz="16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Advisor</a:t>
                      </a:r>
                      <a:endParaRPr sz="1200" u="none" cap="none" strike="noStrike">
                        <a:latin typeface="Corbel"/>
                        <a:ea typeface="Corbel"/>
                        <a:cs typeface="Corbel"/>
                        <a:sym typeface="Corbel"/>
                      </a:endParaRPr>
                    </a:p>
                  </a:txBody>
                  <a:tcPr marT="25650" marB="25650" marR="51300" marL="51300">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57" name="Google Shape;357;p42"/>
          <p:cNvGraphicFramePr/>
          <p:nvPr/>
        </p:nvGraphicFramePr>
        <p:xfrm>
          <a:off x="744141" y="6268863"/>
          <a:ext cx="3000000" cy="3000000"/>
        </p:xfrm>
        <a:graphic>
          <a:graphicData uri="http://schemas.openxmlformats.org/drawingml/2006/table">
            <a:tbl>
              <a:tblPr>
                <a:noFill/>
                <a:tableStyleId>{28DAEC16-C3D5-442E-A069-76F09EB67E6F}</a:tableStyleId>
              </a:tblPr>
              <a:tblGrid>
                <a:gridCol w="2241350"/>
                <a:gridCol w="2581800"/>
                <a:gridCol w="2579750"/>
              </a:tblGrid>
              <a:tr h="1017000">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Dana Cernoskova</a:t>
                      </a:r>
                      <a:endParaRPr sz="1600" u="none" cap="none" strike="noStrike">
                        <a:latin typeface="Corbel"/>
                        <a:ea typeface="Corbel"/>
                        <a:cs typeface="Corbel"/>
                        <a:sym typeface="Corbel"/>
                      </a:endParaRPr>
                    </a:p>
                  </a:txBody>
                  <a:tcPr marT="40425" marB="40425" marR="80875" marL="8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ELIXIR Hub</a:t>
                      </a:r>
                      <a:endParaRPr sz="1200" u="none" cap="none" strike="noStrike"/>
                    </a:p>
                  </a:txBody>
                  <a:tcPr marT="40425" marB="40425" marR="80875" marL="8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Administration lead/Logistics and registration</a:t>
                      </a:r>
                      <a:r>
                        <a:rPr lang="en-US" sz="1600" u="none" cap="none" strike="noStrike"/>
                        <a:t>/</a:t>
                      </a:r>
                      <a:endParaRPr sz="1200" u="none" cap="none" strike="noStrike"/>
                    </a:p>
                  </a:txBody>
                  <a:tcPr marT="40425" marB="40425" marR="80875" marL="80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58" name="Google Shape;358;p42"/>
          <p:cNvGraphicFramePr/>
          <p:nvPr/>
        </p:nvGraphicFramePr>
        <p:xfrm>
          <a:off x="760807" y="5358372"/>
          <a:ext cx="3000000" cy="3000000"/>
        </p:xfrm>
        <a:graphic>
          <a:graphicData uri="http://schemas.openxmlformats.org/drawingml/2006/table">
            <a:tbl>
              <a:tblPr>
                <a:noFill/>
                <a:tableStyleId>{28DAEC16-C3D5-442E-A069-76F09EB67E6F}</a:tableStyleId>
              </a:tblPr>
              <a:tblGrid>
                <a:gridCol w="2283900"/>
                <a:gridCol w="2468325"/>
                <a:gridCol w="2778025"/>
              </a:tblGrid>
              <a:tr h="1058475">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Ricardo Arcila</a:t>
                      </a:r>
                      <a:endParaRPr sz="1600" u="none" cap="none" strike="noStrike">
                        <a:latin typeface="Corbel"/>
                        <a:ea typeface="Corbel"/>
                        <a:cs typeface="Corbel"/>
                        <a:sym typeface="Corbel"/>
                      </a:endParaRPr>
                    </a:p>
                  </a:txBody>
                  <a:tcPr marT="40425" marB="40425" marR="80875" marL="80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orbel"/>
                          <a:ea typeface="Corbel"/>
                          <a:cs typeface="Corbel"/>
                          <a:sym typeface="Corbel"/>
                        </a:rPr>
                        <a:t>ELIXIR Hub</a:t>
                      </a:r>
                      <a:endParaRPr sz="1200" u="none" cap="none" strike="noStrike"/>
                    </a:p>
                  </a:txBody>
                  <a:tcPr marT="40425" marB="40425" marR="80875" marL="80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Corbel"/>
                          <a:ea typeface="Corbel"/>
                          <a:cs typeface="Corbel"/>
                          <a:sym typeface="Corbel"/>
                        </a:rPr>
                        <a:t>Website</a:t>
                      </a:r>
                      <a:endParaRPr sz="1200" u="none" cap="none" strike="noStrike"/>
                    </a:p>
                  </a:txBody>
                  <a:tcPr marT="40425" marB="40425" marR="80875" marL="80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59" name="Google Shape;359;p42"/>
          <p:cNvSpPr txBox="1"/>
          <p:nvPr/>
        </p:nvSpPr>
        <p:spPr>
          <a:xfrm>
            <a:off x="2435883" y="835205"/>
            <a:ext cx="34323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Organising committee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539552" y="332656"/>
            <a:ext cx="81534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solidFill>
                  <a:schemeClr val="dk2"/>
                </a:solidFill>
              </a:rPr>
              <a:t>Acknowledgements</a:t>
            </a:r>
            <a:endParaRPr/>
          </a:p>
        </p:txBody>
      </p:sp>
      <p:pic>
        <p:nvPicPr>
          <p:cNvPr id="365" name="Google Shape;365;p43"/>
          <p:cNvPicPr preferRelativeResize="0"/>
          <p:nvPr/>
        </p:nvPicPr>
        <p:blipFill rotWithShape="1">
          <a:blip r:embed="rId3">
            <a:alphaModFix/>
          </a:blip>
          <a:srcRect b="0" l="0" r="0" t="0"/>
          <a:stretch/>
        </p:blipFill>
        <p:spPr>
          <a:xfrm>
            <a:off x="1459163" y="2062077"/>
            <a:ext cx="1701800" cy="1193800"/>
          </a:xfrm>
          <a:prstGeom prst="rect">
            <a:avLst/>
          </a:prstGeom>
          <a:noFill/>
          <a:ln>
            <a:noFill/>
          </a:ln>
        </p:spPr>
      </p:pic>
      <p:pic>
        <p:nvPicPr>
          <p:cNvPr id="366" name="Google Shape;366;p43"/>
          <p:cNvPicPr preferRelativeResize="0"/>
          <p:nvPr/>
        </p:nvPicPr>
        <p:blipFill rotWithShape="1">
          <a:blip r:embed="rId4">
            <a:alphaModFix/>
          </a:blip>
          <a:srcRect b="0" l="0" r="0" t="0"/>
          <a:stretch/>
        </p:blipFill>
        <p:spPr>
          <a:xfrm>
            <a:off x="5066891" y="1782009"/>
            <a:ext cx="1753936" cy="1753936"/>
          </a:xfrm>
          <a:prstGeom prst="rect">
            <a:avLst/>
          </a:prstGeom>
          <a:noFill/>
          <a:ln>
            <a:noFill/>
          </a:ln>
        </p:spPr>
      </p:pic>
      <p:pic>
        <p:nvPicPr>
          <p:cNvPr id="367" name="Google Shape;367;p43"/>
          <p:cNvPicPr preferRelativeResize="0"/>
          <p:nvPr/>
        </p:nvPicPr>
        <p:blipFill rotWithShape="1">
          <a:blip r:embed="rId5">
            <a:alphaModFix/>
          </a:blip>
          <a:srcRect b="0" l="0" r="0" t="0"/>
          <a:stretch/>
        </p:blipFill>
        <p:spPr>
          <a:xfrm>
            <a:off x="1412039" y="3960058"/>
            <a:ext cx="2120900" cy="952500"/>
          </a:xfrm>
          <a:prstGeom prst="rect">
            <a:avLst/>
          </a:prstGeom>
          <a:noFill/>
          <a:ln>
            <a:noFill/>
          </a:ln>
        </p:spPr>
      </p:pic>
      <p:pic>
        <p:nvPicPr>
          <p:cNvPr id="368" name="Google Shape;368;p43"/>
          <p:cNvPicPr preferRelativeResize="0"/>
          <p:nvPr/>
        </p:nvPicPr>
        <p:blipFill rotWithShape="1">
          <a:blip r:embed="rId6">
            <a:alphaModFix/>
          </a:blip>
          <a:srcRect b="0" l="0" r="0" t="0"/>
          <a:stretch/>
        </p:blipFill>
        <p:spPr>
          <a:xfrm>
            <a:off x="1412039" y="5729702"/>
            <a:ext cx="2426368" cy="919079"/>
          </a:xfrm>
          <a:prstGeom prst="rect">
            <a:avLst/>
          </a:prstGeom>
          <a:noFill/>
          <a:ln>
            <a:noFill/>
          </a:ln>
        </p:spPr>
      </p:pic>
      <p:pic>
        <p:nvPicPr>
          <p:cNvPr id="369" name="Google Shape;369;p43"/>
          <p:cNvPicPr preferRelativeResize="0"/>
          <p:nvPr/>
        </p:nvPicPr>
        <p:blipFill rotWithShape="1">
          <a:blip r:embed="rId7">
            <a:alphaModFix/>
          </a:blip>
          <a:srcRect b="0" l="0" r="0" t="0"/>
          <a:stretch/>
        </p:blipFill>
        <p:spPr>
          <a:xfrm>
            <a:off x="4839034" y="3898229"/>
            <a:ext cx="2540000" cy="800100"/>
          </a:xfrm>
          <a:prstGeom prst="rect">
            <a:avLst/>
          </a:prstGeom>
          <a:noFill/>
          <a:ln>
            <a:noFill/>
          </a:ln>
        </p:spPr>
      </p:pic>
      <p:pic>
        <p:nvPicPr>
          <p:cNvPr id="370" name="Google Shape;370;p43"/>
          <p:cNvPicPr preferRelativeResize="0"/>
          <p:nvPr/>
        </p:nvPicPr>
        <p:blipFill rotWithShape="1">
          <a:blip r:embed="rId8">
            <a:alphaModFix/>
          </a:blip>
          <a:srcRect b="0" l="0" r="0" t="0"/>
          <a:stretch/>
        </p:blipFill>
        <p:spPr>
          <a:xfrm>
            <a:off x="5004209" y="5309096"/>
            <a:ext cx="2209650" cy="1277689"/>
          </a:xfrm>
          <a:prstGeom prst="rect">
            <a:avLst/>
          </a:prstGeom>
          <a:noFill/>
          <a:ln>
            <a:noFill/>
          </a:ln>
        </p:spPr>
      </p:pic>
      <p:sp>
        <p:nvSpPr>
          <p:cNvPr id="371" name="Google Shape;371;p43"/>
          <p:cNvSpPr txBox="1"/>
          <p:nvPr/>
        </p:nvSpPr>
        <p:spPr>
          <a:xfrm>
            <a:off x="2189827" y="1123961"/>
            <a:ext cx="39246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Supporting organisations</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idx="12" type="sldNum"/>
          </p:nvPr>
        </p:nvSpPr>
        <p:spPr>
          <a:xfrm>
            <a:off x="152400" y="637540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914" u="none" cap="none" strike="noStrike">
                <a:solidFill>
                  <a:srgbClr val="FFFFFF"/>
                </a:solidFill>
                <a:latin typeface="Corbel"/>
                <a:ea typeface="Corbel"/>
                <a:cs typeface="Corbel"/>
                <a:sym typeface="Corbel"/>
              </a:rPr>
              <a:t>‹#›</a:t>
            </a:fld>
            <a:endParaRPr b="0" i="0" sz="914" u="none" cap="none" strike="noStrike">
              <a:solidFill>
                <a:srgbClr val="FFFFFF"/>
              </a:solidFill>
              <a:latin typeface="Corbel"/>
              <a:ea typeface="Corbel"/>
              <a:cs typeface="Corbel"/>
              <a:sym typeface="Corbel"/>
            </a:endParaRPr>
          </a:p>
        </p:txBody>
      </p:sp>
      <p:sp>
        <p:nvSpPr>
          <p:cNvPr id="149" name="Google Shape;149;p26"/>
          <p:cNvSpPr txBox="1"/>
          <p:nvPr>
            <p:ph type="title"/>
          </p:nvPr>
        </p:nvSpPr>
        <p:spPr>
          <a:xfrm>
            <a:off x="539750" y="333376"/>
            <a:ext cx="8153400" cy="57467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latin typeface="Corbel"/>
                <a:ea typeface="Corbel"/>
                <a:cs typeface="Corbel"/>
                <a:sym typeface="Corbel"/>
              </a:rPr>
              <a:t>ELIXIR BioHackathon 2018</a:t>
            </a:r>
            <a:endParaRPr/>
          </a:p>
        </p:txBody>
      </p:sp>
      <p:sp>
        <p:nvSpPr>
          <p:cNvPr id="150" name="Google Shape;150;p26"/>
          <p:cNvSpPr txBox="1"/>
          <p:nvPr>
            <p:ph idx="1" type="body"/>
          </p:nvPr>
        </p:nvSpPr>
        <p:spPr>
          <a:xfrm>
            <a:off x="395288" y="1052736"/>
            <a:ext cx="7705104" cy="252028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Font typeface="Corbel"/>
              <a:buNone/>
            </a:pPr>
            <a:r>
              <a:rPr lang="en-US">
                <a:solidFill>
                  <a:srgbClr val="000000"/>
                </a:solidFill>
                <a:latin typeface="Corbel"/>
                <a:ea typeface="Corbel"/>
                <a:cs typeface="Corbel"/>
                <a:sym typeface="Corbel"/>
              </a:rPr>
              <a:t>We’re very excited to have you on board !</a:t>
            </a:r>
            <a:endParaRPr/>
          </a:p>
          <a:p>
            <a:pPr indent="-457200" lvl="1" marL="857250" rtl="0" algn="l">
              <a:spcBef>
                <a:spcPts val="2563"/>
              </a:spcBef>
              <a:spcAft>
                <a:spcPts val="0"/>
              </a:spcAft>
              <a:buSzPts val="2800"/>
              <a:buChar char="•"/>
            </a:pPr>
            <a:r>
              <a:rPr lang="en-US" sz="2800">
                <a:solidFill>
                  <a:srgbClr val="000000"/>
                </a:solidFill>
                <a:latin typeface="Corbel"/>
                <a:ea typeface="Corbel"/>
                <a:cs typeface="Corbel"/>
                <a:sym typeface="Corbel"/>
              </a:rPr>
              <a:t> ~150 registrations</a:t>
            </a:r>
            <a:endParaRPr sz="2800">
              <a:solidFill>
                <a:srgbClr val="000000"/>
              </a:solidFill>
              <a:latin typeface="Corbel"/>
              <a:ea typeface="Corbel"/>
              <a:cs typeface="Corbel"/>
              <a:sym typeface="Corbel"/>
            </a:endParaRPr>
          </a:p>
          <a:p>
            <a:pPr indent="-457200" lvl="1" marL="857250" rtl="0" algn="l">
              <a:spcBef>
                <a:spcPts val="1963"/>
              </a:spcBef>
              <a:spcAft>
                <a:spcPts val="0"/>
              </a:spcAft>
              <a:buSzPts val="2800"/>
              <a:buChar char="•"/>
            </a:pPr>
            <a:r>
              <a:rPr lang="en-US" sz="2800">
                <a:solidFill>
                  <a:srgbClr val="000000"/>
                </a:solidFill>
                <a:latin typeface="Corbel"/>
                <a:ea typeface="Corbel"/>
                <a:cs typeface="Corbel"/>
                <a:sym typeface="Corbel"/>
              </a:rPr>
              <a:t>19 Countries</a:t>
            </a:r>
            <a:endParaRPr/>
          </a:p>
          <a:p>
            <a:pPr indent="-457200" lvl="1" marL="857250" rtl="0" algn="l">
              <a:spcBef>
                <a:spcPts val="1963"/>
              </a:spcBef>
              <a:spcAft>
                <a:spcPts val="0"/>
              </a:spcAft>
              <a:buSzPts val="2800"/>
              <a:buChar char="•"/>
            </a:pPr>
            <a:r>
              <a:rPr lang="en-US" sz="2800">
                <a:solidFill>
                  <a:srgbClr val="000000"/>
                </a:solidFill>
                <a:latin typeface="Corbel"/>
                <a:ea typeface="Corbel"/>
                <a:cs typeface="Corbel"/>
                <a:sym typeface="Corbel"/>
              </a:rPr>
              <a:t>92 % Public Research</a:t>
            </a:r>
            <a:endParaRPr/>
          </a:p>
          <a:p>
            <a:pPr indent="-457200" lvl="1" marL="857250" rtl="0" algn="l">
              <a:spcBef>
                <a:spcPts val="1963"/>
              </a:spcBef>
              <a:spcAft>
                <a:spcPts val="0"/>
              </a:spcAft>
              <a:buSzPts val="2800"/>
              <a:buChar char="•"/>
            </a:pPr>
            <a:r>
              <a:rPr lang="en-US" sz="2800">
                <a:solidFill>
                  <a:srgbClr val="000000"/>
                </a:solidFill>
                <a:latin typeface="Corbel"/>
                <a:ea typeface="Corbel"/>
                <a:cs typeface="Corbel"/>
                <a:sym typeface="Corbel"/>
              </a:rPr>
              <a:t>5%  Industries</a:t>
            </a:r>
            <a:endParaRPr/>
          </a:p>
          <a:p>
            <a:pPr indent="-457200" lvl="1" marL="857250" rtl="0" algn="l">
              <a:spcBef>
                <a:spcPts val="1963"/>
              </a:spcBef>
              <a:spcAft>
                <a:spcPts val="0"/>
              </a:spcAft>
              <a:buSzPts val="2800"/>
              <a:buChar char="•"/>
            </a:pPr>
            <a:r>
              <a:rPr lang="en-US" sz="2800">
                <a:solidFill>
                  <a:srgbClr val="000000"/>
                </a:solidFill>
                <a:latin typeface="Corbel"/>
                <a:ea typeface="Corbel"/>
                <a:cs typeface="Corbel"/>
                <a:sym typeface="Corbel"/>
              </a:rPr>
              <a:t> </a:t>
            </a:r>
            <a:r>
              <a:rPr lang="en-US" sz="2800"/>
              <a:t>29 Topics  in Data, Interoperability, Tools and Training</a:t>
            </a:r>
            <a:endParaRPr sz="2800">
              <a:solidFill>
                <a:srgbClr val="000000"/>
              </a:solidFill>
              <a:latin typeface="Corbel"/>
              <a:ea typeface="Corbel"/>
              <a:cs typeface="Corbel"/>
              <a:sym typeface="Corbel"/>
            </a:endParaRPr>
          </a:p>
          <a:p>
            <a:pPr indent="0" lvl="1" marL="400050" rtl="0" algn="l">
              <a:spcBef>
                <a:spcPts val="1963"/>
              </a:spcBef>
              <a:spcAft>
                <a:spcPts val="0"/>
              </a:spcAft>
              <a:buSzPts val="2400"/>
              <a:buNone/>
            </a:pPr>
            <a:r>
              <a:t/>
            </a:r>
            <a:endParaRPr>
              <a:solidFill>
                <a:srgbClr val="000000"/>
              </a:solidFill>
              <a:latin typeface="Corbel"/>
              <a:ea typeface="Corbel"/>
              <a:cs typeface="Corbel"/>
              <a:sym typeface="Corbel"/>
            </a:endParaRPr>
          </a:p>
          <a:p>
            <a:pPr indent="0" lvl="1" marL="400050" rtl="0" algn="l">
              <a:spcBef>
                <a:spcPts val="2563"/>
              </a:spcBef>
              <a:spcAft>
                <a:spcPts val="0"/>
              </a:spcAft>
              <a:buSzPts val="2400"/>
              <a:buNone/>
            </a:pPr>
            <a:r>
              <a:t/>
            </a:r>
            <a:endParaRPr>
              <a:solidFill>
                <a:srgbClr val="000000"/>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4"/>
          <p:cNvSpPr txBox="1"/>
          <p:nvPr>
            <p:ph type="ctrTitle"/>
          </p:nvPr>
        </p:nvSpPr>
        <p:spPr>
          <a:xfrm>
            <a:off x="684213" y="3644900"/>
            <a:ext cx="7772400" cy="122555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6000">
                <a:latin typeface="Corbel"/>
                <a:ea typeface="Corbel"/>
                <a:cs typeface="Corbel"/>
                <a:sym typeface="Corbel"/>
              </a:rPr>
              <a:t>THANK YOU!</a:t>
            </a:r>
            <a:endParaRPr>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45"/>
          <p:cNvPicPr preferRelativeResize="0"/>
          <p:nvPr/>
        </p:nvPicPr>
        <p:blipFill rotWithShape="1">
          <a:blip r:embed="rId3">
            <a:alphaModFix/>
          </a:blip>
          <a:srcRect b="0" l="0" r="0" t="0"/>
          <a:stretch/>
        </p:blipFill>
        <p:spPr>
          <a:xfrm>
            <a:off x="-5967" y="0"/>
            <a:ext cx="9144000" cy="6858000"/>
          </a:xfrm>
          <a:prstGeom prst="rect">
            <a:avLst/>
          </a:prstGeom>
          <a:noFill/>
          <a:ln>
            <a:noFill/>
          </a:ln>
        </p:spPr>
      </p:pic>
      <p:sp>
        <p:nvSpPr>
          <p:cNvPr id="383" name="Google Shape;383;p45"/>
          <p:cNvSpPr txBox="1"/>
          <p:nvPr>
            <p:ph type="title"/>
          </p:nvPr>
        </p:nvSpPr>
        <p:spPr>
          <a:xfrm>
            <a:off x="539552" y="332656"/>
            <a:ext cx="8153400" cy="648072"/>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a:solidFill>
                  <a:schemeClr val="lt1"/>
                </a:solidFill>
              </a:rPr>
              <a:t>Presentation Topics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539552" y="332656"/>
            <a:ext cx="8153400" cy="576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Symposium</a:t>
            </a:r>
            <a:endParaRPr/>
          </a:p>
        </p:txBody>
      </p:sp>
      <p:graphicFrame>
        <p:nvGraphicFramePr>
          <p:cNvPr id="390" name="Google Shape;390;p46"/>
          <p:cNvGraphicFramePr/>
          <p:nvPr/>
        </p:nvGraphicFramePr>
        <p:xfrm>
          <a:off x="533400" y="854128"/>
          <a:ext cx="3000000" cy="3000000"/>
        </p:xfrm>
        <a:graphic>
          <a:graphicData uri="http://schemas.openxmlformats.org/drawingml/2006/table">
            <a:tbl>
              <a:tblPr>
                <a:noFill/>
                <a:tableStyleId>{28DAEC16-C3D5-442E-A069-76F09EB67E6F}</a:tableStyleId>
              </a:tblPr>
              <a:tblGrid>
                <a:gridCol w="2717800"/>
                <a:gridCol w="2717800"/>
                <a:gridCol w="2717800"/>
              </a:tblGrid>
              <a:tr h="381375">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12:00 - 13:00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Registration and Lunch</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BH participatns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6740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13:00 - 13:10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Opening and welcome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The Organising Committee</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35425">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13:10 - 14:20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Text mining</a:t>
                      </a:r>
                      <a:endParaRPr/>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Structured Metadata</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orbel"/>
                          <a:ea typeface="Corbel"/>
                          <a:cs typeface="Corbel"/>
                          <a:sym typeface="Corbel"/>
                        </a:rPr>
                        <a:t>Data</a:t>
                      </a:r>
                      <a:endParaRPr/>
                    </a:p>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orbel"/>
                          <a:ea typeface="Corbel"/>
                          <a:cs typeface="Corbel"/>
                          <a:sym typeface="Corbel"/>
                        </a:rPr>
                        <a:t>Interoperability</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91" name="Google Shape;391;p46"/>
          <p:cNvGraphicFramePr/>
          <p:nvPr/>
        </p:nvGraphicFramePr>
        <p:xfrm>
          <a:off x="523056" y="2492896"/>
          <a:ext cx="3000000" cy="3000000"/>
        </p:xfrm>
        <a:graphic>
          <a:graphicData uri="http://schemas.openxmlformats.org/drawingml/2006/table">
            <a:tbl>
              <a:tblPr>
                <a:noFill/>
                <a:tableStyleId>{28DAEC16-C3D5-442E-A069-76F09EB67E6F}</a:tableStyleId>
              </a:tblPr>
              <a:tblGrid>
                <a:gridCol w="2717800"/>
                <a:gridCol w="2717800"/>
                <a:gridCol w="2717800"/>
              </a:tblGrid>
              <a:tr h="579675">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40FF"/>
                          </a:solidFill>
                          <a:latin typeface="Corbel"/>
                          <a:ea typeface="Corbel"/>
                          <a:cs typeface="Corbel"/>
                          <a:sym typeface="Corbel"/>
                        </a:rPr>
                        <a:t>14:20 - 14:50 </a:t>
                      </a:r>
                      <a:endParaRPr sz="1400" u="none" cap="none" strike="noStrike">
                        <a:solidFill>
                          <a:srgbClr val="FF40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40FF"/>
                          </a:solidFill>
                          <a:latin typeface="Corbel"/>
                          <a:ea typeface="Corbel"/>
                          <a:cs typeface="Corbel"/>
                          <a:sym typeface="Corbel"/>
                        </a:rPr>
                        <a:t>COFFEE BREAK</a:t>
                      </a:r>
                      <a:endParaRPr sz="1400" u="none" cap="none" strike="noStrike">
                        <a:solidFill>
                          <a:srgbClr val="FF40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7F7F7F"/>
                        </a:solidFill>
                        <a:latin typeface="Corbel"/>
                        <a:ea typeface="Corbel"/>
                        <a:cs typeface="Corbel"/>
                        <a:sym typeface="Corbe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6525">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14:50 - 16:40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800"/>
                        <a:buFont typeface="Corbel"/>
                        <a:buNone/>
                      </a:pPr>
                      <a:r>
                        <a:rPr b="0" lang="en-US" sz="1800" u="none" cap="none" strike="noStrike">
                          <a:latin typeface="Corbel"/>
                          <a:ea typeface="Corbel"/>
                          <a:cs typeface="Corbel"/>
                          <a:sym typeface="Corbel"/>
                        </a:rPr>
                        <a:t>Identifiers</a:t>
                      </a:r>
                      <a:endParaRPr/>
                    </a:p>
                    <a:p>
                      <a:pPr indent="0" lvl="0" marL="0" marR="0" rtl="0" algn="l">
                        <a:lnSpc>
                          <a:spcPct val="100000"/>
                        </a:lnSpc>
                        <a:spcBef>
                          <a:spcPts val="0"/>
                        </a:spcBef>
                        <a:spcAft>
                          <a:spcPts val="0"/>
                        </a:spcAft>
                        <a:buClr>
                          <a:schemeClr val="dk1"/>
                        </a:buClr>
                        <a:buSzPts val="1800"/>
                        <a:buFont typeface="Corbel"/>
                        <a:buNone/>
                      </a:pPr>
                      <a:r>
                        <a:rPr b="0" lang="en-US" sz="1800" u="none" cap="none" strike="noStrike">
                          <a:latin typeface="Corbel"/>
                          <a:ea typeface="Corbel"/>
                          <a:cs typeface="Corbel"/>
                          <a:sym typeface="Corbel"/>
                        </a:rPr>
                        <a:t>Data Distribution</a:t>
                      </a:r>
                      <a:endParaRPr/>
                    </a:p>
                    <a:p>
                      <a:pPr indent="0" lvl="0" marL="0" marR="0" rtl="0" algn="l">
                        <a:lnSpc>
                          <a:spcPct val="100000"/>
                        </a:lnSpc>
                        <a:spcBef>
                          <a:spcPts val="0"/>
                        </a:spcBef>
                        <a:spcAft>
                          <a:spcPts val="0"/>
                        </a:spcAft>
                        <a:buClr>
                          <a:schemeClr val="dk1"/>
                        </a:buClr>
                        <a:buSzPts val="1800"/>
                        <a:buFont typeface="Corbel"/>
                        <a:buNone/>
                      </a:pPr>
                      <a:r>
                        <a:rPr b="0" lang="en-US" sz="1800" u="none" cap="none" strike="noStrike">
                          <a:latin typeface="Corbel"/>
                          <a:ea typeface="Corbel"/>
                          <a:cs typeface="Corbel"/>
                          <a:sym typeface="Corbel"/>
                        </a:rPr>
                        <a:t>Data Integration</a:t>
                      </a:r>
                      <a:endParaRPr/>
                    </a:p>
                    <a:p>
                      <a:pPr indent="0" lvl="0" marL="0" marR="0" rtl="0" algn="l">
                        <a:lnSpc>
                          <a:spcPct val="100000"/>
                        </a:lnSpc>
                        <a:spcBef>
                          <a:spcPts val="0"/>
                        </a:spcBef>
                        <a:spcAft>
                          <a:spcPts val="0"/>
                        </a:spcAft>
                        <a:buClr>
                          <a:schemeClr val="dk1"/>
                        </a:buClr>
                        <a:buSzPts val="1800"/>
                        <a:buFont typeface="Corbel"/>
                        <a:buNone/>
                      </a:pPr>
                      <a:r>
                        <a:rPr b="0" lang="en-US" sz="1800" u="none" cap="none" strike="noStrike">
                          <a:latin typeface="Corbel"/>
                          <a:ea typeface="Corbel"/>
                          <a:cs typeface="Corbel"/>
                          <a:sym typeface="Corbel"/>
                        </a:rPr>
                        <a:t>Validation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latin typeface="Corbel"/>
                        <a:ea typeface="Corbel"/>
                        <a:cs typeface="Corbel"/>
                        <a:sym typeface="Corbe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orbel"/>
                          <a:ea typeface="Corbel"/>
                          <a:cs typeface="Corbel"/>
                          <a:sym typeface="Corbel"/>
                        </a:rPr>
                        <a:t>Interoperability</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92" name="Google Shape;392;p46"/>
          <p:cNvGraphicFramePr/>
          <p:nvPr/>
        </p:nvGraphicFramePr>
        <p:xfrm>
          <a:off x="467544" y="4260016"/>
          <a:ext cx="3000000" cy="3000000"/>
        </p:xfrm>
        <a:graphic>
          <a:graphicData uri="http://schemas.openxmlformats.org/drawingml/2006/table">
            <a:tbl>
              <a:tblPr>
                <a:noFill/>
                <a:tableStyleId>{28DAEC16-C3D5-442E-A069-76F09EB67E6F}</a:tableStyleId>
              </a:tblPr>
              <a:tblGrid>
                <a:gridCol w="2717800"/>
                <a:gridCol w="2717800"/>
                <a:gridCol w="2717800"/>
              </a:tblGrid>
              <a:tr h="22860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16:40 – 17:00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Containers</a:t>
                      </a:r>
                      <a:endParaRPr/>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Tool Discovery</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orbel"/>
                          <a:ea typeface="Corbel"/>
                          <a:cs typeface="Corbel"/>
                          <a:sym typeface="Corbel"/>
                        </a:rPr>
                        <a:t>Tools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93" name="Google Shape;393;p46"/>
          <p:cNvGraphicFramePr/>
          <p:nvPr/>
        </p:nvGraphicFramePr>
        <p:xfrm>
          <a:off x="467544" y="4980096"/>
          <a:ext cx="3000000" cy="3000000"/>
        </p:xfrm>
        <a:graphic>
          <a:graphicData uri="http://schemas.openxmlformats.org/drawingml/2006/table">
            <a:tbl>
              <a:tblPr>
                <a:noFill/>
                <a:tableStyleId>{28DAEC16-C3D5-442E-A069-76F09EB67E6F}</a:tableStyleId>
              </a:tblPr>
              <a:tblGrid>
                <a:gridCol w="2762350"/>
                <a:gridCol w="2762350"/>
                <a:gridCol w="2762350"/>
              </a:tblGrid>
              <a:tr h="22860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40FF"/>
                          </a:solidFill>
                          <a:latin typeface="Corbel"/>
                          <a:ea typeface="Corbel"/>
                          <a:cs typeface="Corbel"/>
                          <a:sym typeface="Corbel"/>
                        </a:rPr>
                        <a:t>17:00 - 17:30</a:t>
                      </a:r>
                      <a:endParaRPr sz="1400" u="none" cap="none" strike="noStrike">
                        <a:solidFill>
                          <a:srgbClr val="FF40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FF40FF"/>
                          </a:solidFill>
                          <a:latin typeface="Corbel"/>
                          <a:ea typeface="Corbel"/>
                          <a:cs typeface="Corbel"/>
                          <a:sym typeface="Corbel"/>
                        </a:rPr>
                        <a:t>COFFEE BREAK</a:t>
                      </a:r>
                      <a:endParaRPr sz="1400" u="none" cap="none" strike="noStrike">
                        <a:solidFill>
                          <a:srgbClr val="FF40FF"/>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solidFill>
                          <a:srgbClr val="FF40FF"/>
                        </a:solidFill>
                        <a:latin typeface="Corbel"/>
                        <a:ea typeface="Corbel"/>
                        <a:cs typeface="Corbel"/>
                        <a:sym typeface="Corbe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17:30 - 18:30</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Visualisation</a:t>
                      </a:r>
                      <a:endParaRPr b="0" sz="1800" u="none" cap="none" strike="noStrike">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Workflows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Corbel"/>
                          <a:ea typeface="Corbel"/>
                          <a:cs typeface="Corbel"/>
                          <a:sym typeface="Corbel"/>
                        </a:rPr>
                        <a:t>Tools</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394" name="Google Shape;394;p46"/>
          <p:cNvGraphicFramePr/>
          <p:nvPr/>
        </p:nvGraphicFramePr>
        <p:xfrm>
          <a:off x="467544" y="6060216"/>
          <a:ext cx="3000000" cy="3000000"/>
        </p:xfrm>
        <a:graphic>
          <a:graphicData uri="http://schemas.openxmlformats.org/drawingml/2006/table">
            <a:tbl>
              <a:tblPr>
                <a:noFill/>
                <a:tableStyleId>{28DAEC16-C3D5-442E-A069-76F09EB67E6F}</a:tableStyleId>
              </a:tblPr>
              <a:tblGrid>
                <a:gridCol w="2717800"/>
                <a:gridCol w="2717800"/>
                <a:gridCol w="2717800"/>
              </a:tblGrid>
              <a:tr h="254000">
                <a:tc>
                  <a:txBody>
                    <a:bodyPr>
                      <a:noAutofit/>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Corbel"/>
                          <a:ea typeface="Corbel"/>
                          <a:cs typeface="Corbel"/>
                          <a:sym typeface="Corbel"/>
                        </a:rPr>
                        <a:t>18:30 - 19:00</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latin typeface="Corbel"/>
                          <a:ea typeface="Corbel"/>
                          <a:cs typeface="Corbel"/>
                          <a:sym typeface="Corbel"/>
                        </a:rPr>
                        <a:t>Training Material</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Corbel"/>
                          <a:ea typeface="Corbel"/>
                          <a:cs typeface="Corbel"/>
                          <a:sym typeface="Corbel"/>
                        </a:rPr>
                        <a:t>Training</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539552" y="332656"/>
            <a:ext cx="8153400" cy="57606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Programme</a:t>
            </a:r>
            <a:endParaRPr/>
          </a:p>
        </p:txBody>
      </p:sp>
      <p:graphicFrame>
        <p:nvGraphicFramePr>
          <p:cNvPr id="400" name="Google Shape;400;p47"/>
          <p:cNvGraphicFramePr/>
          <p:nvPr/>
        </p:nvGraphicFramePr>
        <p:xfrm>
          <a:off x="533400" y="3645024"/>
          <a:ext cx="3000000" cy="3000000"/>
        </p:xfrm>
        <a:graphic>
          <a:graphicData uri="http://schemas.openxmlformats.org/drawingml/2006/table">
            <a:tbl>
              <a:tblPr>
                <a:noFill/>
                <a:tableStyleId>{E2A8BBCB-4BC0-4274-8AD5-B2AF91D13ACB}</a:tableStyleId>
              </a:tblPr>
              <a:tblGrid>
                <a:gridCol w="2707375"/>
                <a:gridCol w="4067525"/>
              </a:tblGrid>
              <a:tr h="0">
                <a:tc>
                  <a:txBody>
                    <a:bodyPr>
                      <a:noAutofit/>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0">
                <a:tc>
                  <a:txBody>
                    <a:bodyPr>
                      <a:noAutofit/>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01" name="Google Shape;401;p47"/>
          <p:cNvGraphicFramePr/>
          <p:nvPr/>
        </p:nvGraphicFramePr>
        <p:xfrm>
          <a:off x="533400" y="1052736"/>
          <a:ext cx="3000000" cy="3000000"/>
        </p:xfrm>
        <a:graphic>
          <a:graphicData uri="http://schemas.openxmlformats.org/drawingml/2006/table">
            <a:tbl>
              <a:tblPr>
                <a:noFill/>
                <a:tableStyleId>{E2A8BBCB-4BC0-4274-8AD5-B2AF91D13ACB}</a:tableStyleId>
              </a:tblPr>
              <a:tblGrid>
                <a:gridCol w="2163325"/>
                <a:gridCol w="2163325"/>
              </a:tblGrid>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NOV 13 -15</a:t>
                      </a:r>
                      <a:endParaRPr/>
                    </a:p>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rPr lang="en-US" sz="2000">
                          <a:latin typeface="Corbel"/>
                          <a:ea typeface="Corbel"/>
                          <a:cs typeface="Corbel"/>
                          <a:sym typeface="Corbel"/>
                        </a:rPr>
                        <a:t>07:00 - 09:00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rPr lang="en-US" sz="2000">
                          <a:latin typeface="Corbel"/>
                          <a:ea typeface="Corbel"/>
                          <a:cs typeface="Corbel"/>
                          <a:sym typeface="Corbel"/>
                        </a:rPr>
                        <a:t>Breakfast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09:00 - 11:30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Hack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11:30 - 12:00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Hack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12:00 - 13:00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Lunch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13:00 - 19:00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Hack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19:00 - 20:00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Dinner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11475">
                <a:tc>
                  <a:txBody>
                    <a:bodyPr>
                      <a:noAutofit/>
                    </a:bodyPr>
                    <a:lstStyle/>
                    <a:p>
                      <a:pPr indent="0" lvl="0" marL="0" marR="0" rtl="0" algn="l">
                        <a:spcBef>
                          <a:spcPts val="0"/>
                        </a:spcBef>
                        <a:spcAft>
                          <a:spcPts val="0"/>
                        </a:spcAft>
                        <a:buNone/>
                      </a:pPr>
                      <a:r>
                        <a:rPr lang="en-US" sz="2000">
                          <a:latin typeface="Corbel"/>
                          <a:ea typeface="Corbel"/>
                          <a:cs typeface="Corbel"/>
                          <a:sym typeface="Corbel"/>
                        </a:rPr>
                        <a:t>20:00 - 24:00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Socialisethon</a:t>
                      </a:r>
                      <a:endParaRPr sz="2000">
                        <a:latin typeface="Corbel"/>
                        <a:ea typeface="Corbel"/>
                        <a:cs typeface="Corbel"/>
                        <a:sym typeface="Corbe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02" name="Google Shape;402;p47"/>
          <p:cNvGraphicFramePr/>
          <p:nvPr/>
        </p:nvGraphicFramePr>
        <p:xfrm>
          <a:off x="5148064" y="1483608"/>
          <a:ext cx="3000000" cy="3000000"/>
        </p:xfrm>
        <a:graphic>
          <a:graphicData uri="http://schemas.openxmlformats.org/drawingml/2006/table">
            <a:tbl>
              <a:tblPr>
                <a:noFill/>
                <a:tableStyleId>{E2A8BBCB-4BC0-4274-8AD5-B2AF91D13ACB}</a:tableStyleId>
              </a:tblPr>
              <a:tblGrid>
                <a:gridCol w="1697350"/>
                <a:gridCol w="1697350"/>
              </a:tblGrid>
              <a:tr h="254000">
                <a:tc>
                  <a:txBody>
                    <a:bodyPr>
                      <a:noAutofit/>
                    </a:bodyPr>
                    <a:lstStyle/>
                    <a:p>
                      <a:pPr indent="0" lvl="0" marL="0" marR="0" rtl="0" algn="l">
                        <a:spcBef>
                          <a:spcPts val="0"/>
                        </a:spcBef>
                        <a:spcAft>
                          <a:spcPts val="0"/>
                        </a:spcAft>
                        <a:buNone/>
                      </a:pPr>
                      <a:r>
                        <a:rPr lang="en-US" sz="2000">
                          <a:latin typeface="Corbel"/>
                          <a:ea typeface="Corbel"/>
                          <a:cs typeface="Corbel"/>
                          <a:sym typeface="Corbel"/>
                        </a:rPr>
                        <a:t>NOV 16</a:t>
                      </a:r>
                      <a:endParaRPr sz="2000">
                        <a:latin typeface="Corbel"/>
                        <a:ea typeface="Corbel"/>
                        <a:cs typeface="Corbel"/>
                        <a:sym typeface="Corbel"/>
                      </a:endParaRPr>
                    </a:p>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rPr lang="en-US" sz="2000">
                          <a:latin typeface="Corbel"/>
                          <a:ea typeface="Corbel"/>
                          <a:cs typeface="Corbel"/>
                          <a:sym typeface="Corbel"/>
                        </a:rPr>
                        <a:t>07:00 - 09:00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t/>
                      </a:r>
                      <a:endParaRPr sz="2000">
                        <a:latin typeface="Corbel"/>
                        <a:ea typeface="Corbel"/>
                        <a:cs typeface="Corbel"/>
                        <a:sym typeface="Corbel"/>
                      </a:endParaRPr>
                    </a:p>
                    <a:p>
                      <a:pPr indent="0" lvl="0" marL="0" marR="0" rtl="0" algn="l">
                        <a:spcBef>
                          <a:spcPts val="0"/>
                        </a:spcBef>
                        <a:spcAft>
                          <a:spcPts val="0"/>
                        </a:spcAft>
                        <a:buNone/>
                      </a:pPr>
                      <a:r>
                        <a:rPr lang="en-US" sz="2000">
                          <a:latin typeface="Corbel"/>
                          <a:ea typeface="Corbel"/>
                          <a:cs typeface="Corbel"/>
                          <a:sym typeface="Corbel"/>
                        </a:rPr>
                        <a:t>Breakfast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noAutofit/>
                    </a:bodyPr>
                    <a:lstStyle/>
                    <a:p>
                      <a:pPr indent="0" lvl="0" marL="0" marR="0" rtl="0" algn="l">
                        <a:spcBef>
                          <a:spcPts val="0"/>
                        </a:spcBef>
                        <a:spcAft>
                          <a:spcPts val="0"/>
                        </a:spcAft>
                        <a:buNone/>
                      </a:pPr>
                      <a:r>
                        <a:rPr lang="en-US" sz="2000">
                          <a:latin typeface="Corbel"/>
                          <a:ea typeface="Corbel"/>
                          <a:cs typeface="Corbel"/>
                          <a:sym typeface="Corbel"/>
                        </a:rPr>
                        <a:t>09:00 - 11:30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Hack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noAutofit/>
                    </a:bodyPr>
                    <a:lstStyle/>
                    <a:p>
                      <a:pPr indent="0" lvl="0" marL="0" marR="0" rtl="0" algn="l">
                        <a:spcBef>
                          <a:spcPts val="0"/>
                        </a:spcBef>
                        <a:spcAft>
                          <a:spcPts val="0"/>
                        </a:spcAft>
                        <a:buNone/>
                      </a:pPr>
                      <a:r>
                        <a:rPr lang="en-US" sz="2000">
                          <a:latin typeface="Corbel"/>
                          <a:ea typeface="Corbel"/>
                          <a:cs typeface="Corbel"/>
                          <a:sym typeface="Corbel"/>
                        </a:rPr>
                        <a:t>11:30 - 12:00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Report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noAutofit/>
                    </a:bodyPr>
                    <a:lstStyle/>
                    <a:p>
                      <a:pPr indent="0" lvl="0" marL="0" marR="0" rtl="0" algn="l">
                        <a:spcBef>
                          <a:spcPts val="0"/>
                        </a:spcBef>
                        <a:spcAft>
                          <a:spcPts val="0"/>
                        </a:spcAft>
                        <a:buNone/>
                      </a:pPr>
                      <a:r>
                        <a:rPr lang="en-US" sz="2000">
                          <a:latin typeface="Corbel"/>
                          <a:ea typeface="Corbel"/>
                          <a:cs typeface="Corbel"/>
                          <a:sym typeface="Corbel"/>
                        </a:rPr>
                        <a:t>12:00 - 13:00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Lunch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noAutofit/>
                    </a:bodyPr>
                    <a:lstStyle/>
                    <a:p>
                      <a:pPr indent="0" lvl="0" marL="0" marR="0" rtl="0" algn="l">
                        <a:spcBef>
                          <a:spcPts val="0"/>
                        </a:spcBef>
                        <a:spcAft>
                          <a:spcPts val="0"/>
                        </a:spcAft>
                        <a:buNone/>
                      </a:pPr>
                      <a:r>
                        <a:rPr lang="en-US" sz="2000">
                          <a:latin typeface="Corbel"/>
                          <a:ea typeface="Corbel"/>
                          <a:cs typeface="Corbel"/>
                          <a:sym typeface="Corbel"/>
                        </a:rPr>
                        <a:t>13:00 - 14:30</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2000">
                          <a:latin typeface="Corbel"/>
                          <a:ea typeface="Corbel"/>
                          <a:cs typeface="Corbel"/>
                          <a:sym typeface="Corbel"/>
                        </a:rPr>
                        <a:t>Writethon</a:t>
                      </a:r>
                      <a:endParaRPr sz="2000">
                        <a:latin typeface="Corbel"/>
                        <a:ea typeface="Corbel"/>
                        <a:cs typeface="Corbel"/>
                        <a:sym typeface="Corbe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idx="12" type="sldNum"/>
          </p:nvPr>
        </p:nvSpPr>
        <p:spPr>
          <a:xfrm>
            <a:off x="152400" y="637540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914" u="none" cap="none" strike="noStrike">
                <a:solidFill>
                  <a:srgbClr val="FFFFFF"/>
                </a:solidFill>
                <a:latin typeface="Corbel"/>
                <a:ea typeface="Corbel"/>
                <a:cs typeface="Corbel"/>
                <a:sym typeface="Corbel"/>
              </a:rPr>
              <a:t>‹#›</a:t>
            </a:fld>
            <a:endParaRPr b="0" i="0" sz="914" u="none" cap="none" strike="noStrike">
              <a:solidFill>
                <a:srgbClr val="FFFFFF"/>
              </a:solidFill>
              <a:latin typeface="Corbel"/>
              <a:ea typeface="Corbel"/>
              <a:cs typeface="Corbel"/>
              <a:sym typeface="Corbel"/>
            </a:endParaRPr>
          </a:p>
        </p:txBody>
      </p:sp>
      <p:pic>
        <p:nvPicPr>
          <p:cNvPr id="157" name="Google Shape;157;p27"/>
          <p:cNvPicPr preferRelativeResize="0"/>
          <p:nvPr>
            <p:ph idx="1" type="body"/>
          </p:nvPr>
        </p:nvPicPr>
        <p:blipFill rotWithShape="1">
          <a:blip r:embed="rId3">
            <a:alphaModFix/>
          </a:blip>
          <a:srcRect b="0" l="0" r="0" t="0"/>
          <a:stretch/>
        </p:blipFill>
        <p:spPr>
          <a:xfrm>
            <a:off x="195262" y="548680"/>
            <a:ext cx="8818041" cy="61206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539750" y="333376"/>
            <a:ext cx="8153400" cy="57467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latin typeface="Corbel"/>
                <a:ea typeface="Corbel"/>
                <a:cs typeface="Corbel"/>
                <a:sym typeface="Corbel"/>
              </a:rPr>
              <a:t>ELIXIR membership</a:t>
            </a:r>
            <a:endParaRPr/>
          </a:p>
        </p:txBody>
      </p:sp>
      <p:sp>
        <p:nvSpPr>
          <p:cNvPr id="164" name="Google Shape;164;p28"/>
          <p:cNvSpPr txBox="1"/>
          <p:nvPr>
            <p:ph idx="12" type="sldNum"/>
          </p:nvPr>
        </p:nvSpPr>
        <p:spPr>
          <a:xfrm>
            <a:off x="152400" y="637540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914" u="none" cap="none" strike="noStrike">
                <a:solidFill>
                  <a:srgbClr val="FFFFFF"/>
                </a:solidFill>
                <a:latin typeface="Corbel"/>
                <a:ea typeface="Corbel"/>
                <a:cs typeface="Corbel"/>
                <a:sym typeface="Corbel"/>
              </a:rPr>
              <a:t>‹#›</a:t>
            </a:fld>
            <a:endParaRPr b="0" i="0" sz="914" u="none" cap="none" strike="noStrike">
              <a:solidFill>
                <a:srgbClr val="FFFFFF"/>
              </a:solidFill>
              <a:latin typeface="Corbel"/>
              <a:ea typeface="Corbel"/>
              <a:cs typeface="Corbel"/>
              <a:sym typeface="Corbel"/>
            </a:endParaRPr>
          </a:p>
        </p:txBody>
      </p:sp>
      <p:sp>
        <p:nvSpPr>
          <p:cNvPr id="165" name="Google Shape;165;p28"/>
          <p:cNvSpPr txBox="1"/>
          <p:nvPr>
            <p:ph idx="1" type="body"/>
          </p:nvPr>
        </p:nvSpPr>
        <p:spPr>
          <a:xfrm>
            <a:off x="395288" y="1052736"/>
            <a:ext cx="7705104" cy="196282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800"/>
              <a:buFont typeface="Corbel"/>
              <a:buNone/>
            </a:pPr>
            <a:r>
              <a:rPr lang="en-US">
                <a:solidFill>
                  <a:srgbClr val="000000"/>
                </a:solidFill>
                <a:latin typeface="Corbel"/>
                <a:ea typeface="Corbel"/>
                <a:cs typeface="Corbel"/>
                <a:sym typeface="Corbel"/>
              </a:rPr>
              <a:t>Major bioinformatics </a:t>
            </a:r>
            <a:r>
              <a:rPr b="1" lang="en-US">
                <a:solidFill>
                  <a:srgbClr val="000000"/>
                </a:solidFill>
              </a:rPr>
              <a:t>service providers (~200)</a:t>
            </a:r>
            <a:r>
              <a:rPr lang="en-US">
                <a:solidFill>
                  <a:srgbClr val="000000"/>
                </a:solidFill>
              </a:rPr>
              <a:t> and supported by </a:t>
            </a:r>
            <a:r>
              <a:rPr b="1" lang="en-US">
                <a:solidFill>
                  <a:srgbClr val="000000"/>
                </a:solidFill>
              </a:rPr>
              <a:t>EU member states (22) </a:t>
            </a:r>
            <a:r>
              <a:rPr lang="en-US">
                <a:solidFill>
                  <a:srgbClr val="000000"/>
                </a:solidFill>
              </a:rPr>
              <a:t>&amp;</a:t>
            </a:r>
            <a:r>
              <a:rPr b="1" lang="en-US">
                <a:solidFill>
                  <a:srgbClr val="000000"/>
                </a:solidFill>
              </a:rPr>
              <a:t> EMBL-EBI</a:t>
            </a:r>
            <a:endParaRPr/>
          </a:p>
          <a:p>
            <a:pPr indent="0" lvl="0" marL="0" rtl="0" algn="l">
              <a:spcBef>
                <a:spcPts val="2563"/>
              </a:spcBef>
              <a:spcAft>
                <a:spcPts val="0"/>
              </a:spcAft>
              <a:buSzPts val="2800"/>
              <a:buFont typeface="Corbel"/>
              <a:buNone/>
            </a:pPr>
            <a:r>
              <a:t/>
            </a:r>
            <a:endParaRPr>
              <a:solidFill>
                <a:srgbClr val="000000"/>
              </a:solidFill>
              <a:latin typeface="Corbel"/>
              <a:ea typeface="Corbel"/>
              <a:cs typeface="Corbel"/>
              <a:sym typeface="Corbel"/>
            </a:endParaRPr>
          </a:p>
        </p:txBody>
      </p:sp>
      <p:pic>
        <p:nvPicPr>
          <p:cNvPr id="166" name="Google Shape;166;p28"/>
          <p:cNvPicPr preferRelativeResize="0"/>
          <p:nvPr/>
        </p:nvPicPr>
        <p:blipFill rotWithShape="1">
          <a:blip r:embed="rId3">
            <a:alphaModFix/>
          </a:blip>
          <a:srcRect b="20604" l="50000" r="3936" t="21248"/>
          <a:stretch/>
        </p:blipFill>
        <p:spPr>
          <a:xfrm>
            <a:off x="4380298" y="2348880"/>
            <a:ext cx="3952812" cy="3528392"/>
          </a:xfrm>
          <a:prstGeom prst="rect">
            <a:avLst/>
          </a:prstGeom>
          <a:noFill/>
          <a:ln>
            <a:noFill/>
          </a:ln>
        </p:spPr>
      </p:pic>
      <p:pic>
        <p:nvPicPr>
          <p:cNvPr id="167" name="Google Shape;167;p28"/>
          <p:cNvPicPr preferRelativeResize="0"/>
          <p:nvPr/>
        </p:nvPicPr>
        <p:blipFill rotWithShape="1">
          <a:blip r:embed="rId3">
            <a:alphaModFix/>
          </a:blip>
          <a:srcRect b="8678" l="0" r="53937" t="0"/>
          <a:stretch/>
        </p:blipFill>
        <p:spPr>
          <a:xfrm>
            <a:off x="611560" y="2204864"/>
            <a:ext cx="2880320" cy="3559863"/>
          </a:xfrm>
          <a:prstGeom prst="rect">
            <a:avLst/>
          </a:prstGeom>
          <a:noFill/>
          <a:ln>
            <a:noFill/>
          </a:ln>
        </p:spPr>
      </p:pic>
      <p:pic>
        <p:nvPicPr>
          <p:cNvPr id="168" name="Google Shape;168;p28"/>
          <p:cNvPicPr preferRelativeResize="0"/>
          <p:nvPr/>
        </p:nvPicPr>
        <p:blipFill rotWithShape="1">
          <a:blip r:embed="rId4">
            <a:alphaModFix/>
          </a:blip>
          <a:srcRect b="0" l="0" r="0" t="0"/>
          <a:stretch/>
        </p:blipFill>
        <p:spPr>
          <a:xfrm>
            <a:off x="1605270" y="5157192"/>
            <a:ext cx="662474" cy="4320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539750" y="333375"/>
            <a:ext cx="8153400" cy="574675"/>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latin typeface="Corbel"/>
                <a:ea typeface="Corbel"/>
                <a:cs typeface="Corbel"/>
                <a:sym typeface="Corbel"/>
              </a:rPr>
              <a:t>Elixir Services</a:t>
            </a:r>
            <a:endParaRPr/>
          </a:p>
        </p:txBody>
      </p:sp>
      <p:sp>
        <p:nvSpPr>
          <p:cNvPr id="175" name="Google Shape;175;p29"/>
          <p:cNvSpPr txBox="1"/>
          <p:nvPr>
            <p:ph idx="12" type="sldNum"/>
          </p:nvPr>
        </p:nvSpPr>
        <p:spPr>
          <a:xfrm>
            <a:off x="152400" y="637540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900" u="none" cap="none" strike="noStrike">
                <a:solidFill>
                  <a:srgbClr val="FFFFFF"/>
                </a:solidFill>
                <a:latin typeface="Corbel"/>
                <a:ea typeface="Corbel"/>
                <a:cs typeface="Corbel"/>
                <a:sym typeface="Corbel"/>
              </a:rPr>
              <a:t>‹#›</a:t>
            </a:fld>
            <a:endParaRPr b="0" i="0" sz="900" u="none" cap="none" strike="noStrike">
              <a:solidFill>
                <a:srgbClr val="FFFFFF"/>
              </a:solidFill>
              <a:latin typeface="Corbel"/>
              <a:ea typeface="Corbel"/>
              <a:cs typeface="Corbel"/>
              <a:sym typeface="Corbel"/>
            </a:endParaRPr>
          </a:p>
        </p:txBody>
      </p:sp>
      <p:sp>
        <p:nvSpPr>
          <p:cNvPr id="176" name="Google Shape;176;p29"/>
          <p:cNvSpPr txBox="1"/>
          <p:nvPr/>
        </p:nvSpPr>
        <p:spPr>
          <a:xfrm>
            <a:off x="3222625" y="6608763"/>
            <a:ext cx="6032500" cy="261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sng" cap="none" strike="noStrike">
                <a:solidFill>
                  <a:schemeClr val="hlink"/>
                </a:solidFill>
                <a:latin typeface="Arial"/>
                <a:ea typeface="Arial"/>
                <a:cs typeface="Arial"/>
                <a:sym typeface="Arial"/>
                <a:hlinkClick r:id="rId3"/>
              </a:rPr>
              <a:t>http://www.elixir-europe.org/sites/default/files/documents/elixir_scientific_programme_final.pdf</a:t>
            </a:r>
            <a:r>
              <a:rPr b="0" i="0" lang="en-US" sz="1100" u="none" cap="none" strike="noStrike">
                <a:solidFill>
                  <a:schemeClr val="dk1"/>
                </a:solidFill>
                <a:latin typeface="Arial"/>
                <a:ea typeface="Arial"/>
                <a:cs typeface="Arial"/>
                <a:sym typeface="Arial"/>
              </a:rPr>
              <a:t> </a:t>
            </a:r>
            <a:endParaRPr/>
          </a:p>
        </p:txBody>
      </p:sp>
      <p:pic>
        <p:nvPicPr>
          <p:cNvPr id="177" name="Google Shape;177;p29"/>
          <p:cNvPicPr preferRelativeResize="0"/>
          <p:nvPr/>
        </p:nvPicPr>
        <p:blipFill rotWithShape="1">
          <a:blip r:embed="rId4">
            <a:alphaModFix/>
          </a:blip>
          <a:srcRect b="0" l="0" r="0" t="0"/>
          <a:stretch/>
        </p:blipFill>
        <p:spPr>
          <a:xfrm>
            <a:off x="110920" y="1124744"/>
            <a:ext cx="8997584" cy="4425041"/>
          </a:xfrm>
          <a:prstGeom prst="rect">
            <a:avLst/>
          </a:prstGeom>
          <a:noFill/>
          <a:ln>
            <a:noFill/>
          </a:ln>
        </p:spPr>
      </p:pic>
      <p:sp>
        <p:nvSpPr>
          <p:cNvPr id="178" name="Google Shape;178;p29"/>
          <p:cNvSpPr txBox="1"/>
          <p:nvPr/>
        </p:nvSpPr>
        <p:spPr>
          <a:xfrm>
            <a:off x="1006825" y="5494500"/>
            <a:ext cx="73542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2400">
                <a:solidFill>
                  <a:schemeClr val="dk1"/>
                </a:solidFill>
                <a:latin typeface="Corbel"/>
                <a:ea typeface="Corbel"/>
                <a:cs typeface="Corbel"/>
                <a:sym typeface="Corbel"/>
              </a:rPr>
              <a:t>Help scientists:  Data sharing, linking data, sustainable research, connecting discipline, Better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539552" y="332656"/>
            <a:ext cx="8064896" cy="57606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a:t>Elixir France : </a:t>
            </a:r>
            <a:br>
              <a:rPr lang="en-US"/>
            </a:br>
            <a:r>
              <a:rPr b="1" lang="en-US"/>
              <a:t>Institut Français de Bioinformatique</a:t>
            </a:r>
            <a:r>
              <a:rPr lang="en-US"/>
              <a:t>(IFB)</a:t>
            </a:r>
            <a:br>
              <a:rPr lang="en-US"/>
            </a:br>
            <a:br>
              <a:rPr lang="en-US"/>
            </a:br>
            <a:r>
              <a:rPr b="1" lang="en-US" sz="2400">
                <a:solidFill>
                  <a:schemeClr val="dk1"/>
                </a:solidFill>
              </a:rPr>
              <a:t>IFB</a:t>
            </a:r>
            <a:r>
              <a:rPr lang="en-US" sz="2400">
                <a:solidFill>
                  <a:schemeClr val="dk1"/>
                </a:solidFill>
              </a:rPr>
              <a:t> is a national hub and 33 nodes platforms belonging to the main French Research Organisations: CNRS, INRA, INRIA, INSERM, CEA, as well as CIRAD, the Pasteur and Curie Institutes and the French Universities.</a:t>
            </a:r>
            <a:br>
              <a:rPr lang="en-US" sz="2400">
                <a:solidFill>
                  <a:schemeClr val="dk1"/>
                </a:solidFill>
              </a:rPr>
            </a:br>
            <a:br>
              <a:rPr lang="en-US" sz="2400">
                <a:solidFill>
                  <a:schemeClr val="dk1"/>
                </a:solidFill>
              </a:rPr>
            </a:br>
            <a:r>
              <a:rPr b="1" lang="en-US" sz="2400">
                <a:solidFill>
                  <a:schemeClr val="dk1"/>
                </a:solidFill>
              </a:rPr>
              <a:t>IFB mission </a:t>
            </a:r>
            <a:r>
              <a:rPr lang="en-US" sz="2400">
                <a:solidFill>
                  <a:schemeClr val="dk1"/>
                </a:solidFill>
              </a:rPr>
              <a:t>is ensuring the quality, preservation and sustainability of French bioinformatics services (Tools, Compute, Training, and so on ) and to provide the access to the European community to a collection of unique resources directly produced by the French platforms.</a:t>
            </a:r>
            <a:br>
              <a:rPr lang="en-US" sz="2400"/>
            </a:br>
            <a:br>
              <a:rPr lang="en-US" sz="2400"/>
            </a:br>
            <a:br>
              <a:rPr lang="en-US"/>
            </a:br>
            <a:endParaRPr sz="2400"/>
          </a:p>
        </p:txBody>
      </p:sp>
      <p:pic>
        <p:nvPicPr>
          <p:cNvPr id="184" name="Google Shape;184;p30"/>
          <p:cNvPicPr preferRelativeResize="0"/>
          <p:nvPr/>
        </p:nvPicPr>
        <p:blipFill rotWithShape="1">
          <a:blip r:embed="rId3">
            <a:alphaModFix/>
          </a:blip>
          <a:srcRect b="0" l="0" r="0" t="0"/>
          <a:stretch/>
        </p:blipFill>
        <p:spPr>
          <a:xfrm>
            <a:off x="611560" y="5634558"/>
            <a:ext cx="1921420" cy="9627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539552" y="332656"/>
            <a:ext cx="8064900" cy="57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a:t>Elixir France : </a:t>
            </a:r>
            <a:br>
              <a:rPr lang="en-US"/>
            </a:br>
            <a:r>
              <a:rPr b="1" lang="en-US"/>
              <a:t>Institut Français de Bioinformatique</a:t>
            </a:r>
            <a:r>
              <a:rPr lang="en-US"/>
              <a:t>(IFB)</a:t>
            </a:r>
            <a:br>
              <a:rPr lang="en-US"/>
            </a:br>
            <a:br>
              <a:rPr lang="en-US"/>
            </a:br>
            <a:r>
              <a:rPr b="1" lang="en-US" sz="2400">
                <a:solidFill>
                  <a:schemeClr val="dk1"/>
                </a:solidFill>
              </a:rPr>
              <a:t>Compute storage : 10 K CPU, 5 petabytes of storages. Federation: Clouds and Clusters</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rPr b="1" lang="en-US" sz="2400">
                <a:solidFill>
                  <a:schemeClr val="dk1"/>
                </a:solidFill>
              </a:rPr>
              <a:t>Tools: Workflows, VM and containers</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rPr b="1" lang="en-US" sz="2400">
                <a:solidFill>
                  <a:schemeClr val="dk1"/>
                </a:solidFill>
              </a:rPr>
              <a:t>Databases: Rare diseases, Plants and so on</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r>
              <a:rPr b="1" lang="en-US" sz="2400">
                <a:solidFill>
                  <a:schemeClr val="dk1"/>
                </a:solidFill>
              </a:rPr>
              <a:t>Training :  ~3.5 K trainees</a:t>
            </a:r>
            <a:endParaRPr b="1" sz="2400">
              <a:solidFill>
                <a:schemeClr val="dk1"/>
              </a:solidFill>
            </a:endParaRPr>
          </a:p>
          <a:p>
            <a:pPr indent="0" lvl="0" marL="0" rtl="0" algn="l">
              <a:spcBef>
                <a:spcPts val="0"/>
              </a:spcBef>
              <a:spcAft>
                <a:spcPts val="0"/>
              </a:spcAft>
              <a:buNone/>
            </a:pPr>
            <a:r>
              <a:t/>
            </a:r>
            <a:endParaRPr b="1" sz="2400">
              <a:solidFill>
                <a:schemeClr val="dk1"/>
              </a:solidFill>
            </a:endParaRPr>
          </a:p>
          <a:p>
            <a:pPr indent="0" lvl="0" marL="0" rtl="0" algn="l">
              <a:spcBef>
                <a:spcPts val="0"/>
              </a:spcBef>
              <a:spcAft>
                <a:spcPts val="0"/>
              </a:spcAft>
              <a:buNone/>
            </a:pPr>
            <a:br>
              <a:rPr lang="en-US" sz="2400">
                <a:solidFill>
                  <a:schemeClr val="dk1"/>
                </a:solidFill>
              </a:rPr>
            </a:br>
            <a:br>
              <a:rPr lang="en-US" sz="2400">
                <a:solidFill>
                  <a:schemeClr val="dk1"/>
                </a:solidFill>
              </a:rPr>
            </a:br>
            <a:br>
              <a:rPr lang="en-US" sz="2400"/>
            </a:br>
            <a:br>
              <a:rPr lang="en-US"/>
            </a:br>
            <a:endParaRPr sz="2400"/>
          </a:p>
        </p:txBody>
      </p:sp>
      <p:pic>
        <p:nvPicPr>
          <p:cNvPr id="190" name="Google Shape;190;p31"/>
          <p:cNvPicPr preferRelativeResize="0"/>
          <p:nvPr/>
        </p:nvPicPr>
        <p:blipFill rotWithShape="1">
          <a:blip r:embed="rId3">
            <a:alphaModFix/>
          </a:blip>
          <a:srcRect b="0" l="0" r="0" t="0"/>
          <a:stretch/>
        </p:blipFill>
        <p:spPr>
          <a:xfrm>
            <a:off x="611560" y="5634558"/>
            <a:ext cx="1921422" cy="962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BH’s </a:t>
            </a:r>
            <a:r>
              <a:rPr lang="en-US"/>
              <a:t>Goals</a:t>
            </a:r>
            <a:endParaRPr/>
          </a:p>
        </p:txBody>
      </p:sp>
      <p:sp>
        <p:nvSpPr>
          <p:cNvPr id="196" name="Google Shape;196;p32"/>
          <p:cNvSpPr txBox="1"/>
          <p:nvPr>
            <p:ph idx="1" type="body"/>
          </p:nvPr>
        </p:nvSpPr>
        <p:spPr>
          <a:xfrm>
            <a:off x="533400" y="1525588"/>
            <a:ext cx="8153400" cy="43512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360"/>
              </a:spcBef>
              <a:spcAft>
                <a:spcPts val="0"/>
              </a:spcAft>
              <a:buSzPts val="1800"/>
              <a:buChar char="•"/>
            </a:pPr>
            <a:r>
              <a:rPr lang="en-US" sz="2800"/>
              <a:t>Advance the development of an open-source infrastructure for data integration to accelerate scientific innovation</a:t>
            </a:r>
            <a:endParaRPr/>
          </a:p>
          <a:p>
            <a:pPr indent="-342900" lvl="0" marL="457200" rtl="0" algn="l">
              <a:lnSpc>
                <a:spcPct val="100000"/>
              </a:lnSpc>
              <a:spcBef>
                <a:spcPts val="360"/>
              </a:spcBef>
              <a:spcAft>
                <a:spcPts val="0"/>
              </a:spcAft>
              <a:buSzPts val="1800"/>
              <a:buChar char="•"/>
            </a:pPr>
            <a:r>
              <a:rPr lang="en-US" sz="2800"/>
              <a:t>Engage the technical people in the bioinformatics community</a:t>
            </a:r>
            <a:endParaRPr/>
          </a:p>
          <a:p>
            <a:pPr indent="-342900" lvl="0" marL="457200" rtl="0" algn="l">
              <a:lnSpc>
                <a:spcPct val="100000"/>
              </a:lnSpc>
              <a:spcBef>
                <a:spcPts val="360"/>
              </a:spcBef>
              <a:spcAft>
                <a:spcPts val="0"/>
              </a:spcAft>
              <a:buSzPts val="1800"/>
              <a:buChar char="•"/>
            </a:pPr>
            <a:r>
              <a:rPr lang="en-US" sz="2800"/>
              <a:t>Strengthen the interactions with ELIXIR Platforms and Communities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539552" y="332656"/>
            <a:ext cx="8153400" cy="64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Projects</a:t>
            </a:r>
            <a:endParaRPr/>
          </a:p>
        </p:txBody>
      </p:sp>
      <p:sp>
        <p:nvSpPr>
          <p:cNvPr id="202" name="Google Shape;202;p33"/>
          <p:cNvSpPr txBox="1"/>
          <p:nvPr>
            <p:ph idx="1" type="body"/>
          </p:nvPr>
        </p:nvSpPr>
        <p:spPr>
          <a:xfrm>
            <a:off x="533400" y="1315454"/>
            <a:ext cx="8153400" cy="45615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360"/>
              </a:spcBef>
              <a:spcAft>
                <a:spcPts val="0"/>
              </a:spcAft>
              <a:buSzPts val="1800"/>
              <a:buChar char="•"/>
            </a:pPr>
            <a:r>
              <a:rPr lang="en-US"/>
              <a:t>29 projects</a:t>
            </a:r>
            <a:endParaRPr/>
          </a:p>
          <a:p>
            <a:pPr indent="-342900" lvl="1" marL="914400" rtl="0" algn="l">
              <a:lnSpc>
                <a:spcPct val="100000"/>
              </a:lnSpc>
              <a:spcBef>
                <a:spcPts val="600"/>
              </a:spcBef>
              <a:spcAft>
                <a:spcPts val="0"/>
              </a:spcAft>
              <a:buSzPts val="1800"/>
              <a:buChar char="•"/>
            </a:pPr>
            <a:r>
              <a:rPr lang="en-US"/>
              <a:t>11 topics</a:t>
            </a:r>
            <a:endParaRPr/>
          </a:p>
          <a:p>
            <a:pPr indent="-342900" lvl="2" marL="1371600" rtl="0" algn="l">
              <a:lnSpc>
                <a:spcPct val="100000"/>
              </a:lnSpc>
              <a:spcBef>
                <a:spcPts val="600"/>
              </a:spcBef>
              <a:spcAft>
                <a:spcPts val="0"/>
              </a:spcAft>
              <a:buSzPts val="1800"/>
              <a:buChar char="•"/>
            </a:pPr>
            <a:r>
              <a:rPr lang="en-US"/>
              <a:t>Text mining, Structured Metadata, Identifiers, Data Distribution, Data Integration, Validation, Containers, Tool Discovery, Visualisation, Workflows, Training Material</a:t>
            </a:r>
            <a:endParaRPr/>
          </a:p>
          <a:p>
            <a:pPr indent="-342900" lvl="1" marL="914400" rtl="0" algn="l">
              <a:lnSpc>
                <a:spcPct val="100000"/>
              </a:lnSpc>
              <a:spcBef>
                <a:spcPts val="600"/>
              </a:spcBef>
              <a:spcAft>
                <a:spcPts val="0"/>
              </a:spcAft>
              <a:buSzPts val="1800"/>
              <a:buChar char="•"/>
            </a:pPr>
            <a:r>
              <a:rPr lang="en-US"/>
              <a:t>4 themes</a:t>
            </a:r>
            <a:endParaRPr/>
          </a:p>
          <a:p>
            <a:pPr indent="-342900" lvl="2" marL="1371600" rtl="0" algn="l">
              <a:lnSpc>
                <a:spcPct val="100000"/>
              </a:lnSpc>
              <a:spcBef>
                <a:spcPts val="600"/>
              </a:spcBef>
              <a:spcAft>
                <a:spcPts val="0"/>
              </a:spcAft>
              <a:buSzPts val="1800"/>
              <a:buChar char="•"/>
            </a:pPr>
            <a:r>
              <a:rPr lang="en-US"/>
              <a:t>Data, tools, interoperability and training</a:t>
            </a:r>
            <a:endParaRPr/>
          </a:p>
          <a:p>
            <a:pPr indent="-228600" lvl="0" marL="457200" rtl="0" algn="l">
              <a:lnSpc>
                <a:spcPct val="100000"/>
              </a:lnSpc>
              <a:spcBef>
                <a:spcPts val="360"/>
              </a:spcBef>
              <a:spcAft>
                <a:spcPts val="0"/>
              </a:spcAft>
              <a:buSzPts val="1800"/>
              <a:buNone/>
            </a:pPr>
            <a:r>
              <a:t/>
            </a:r>
            <a:endParaRPr/>
          </a:p>
          <a:p>
            <a:pPr indent="-342900" lvl="0" marL="457200" rtl="0" algn="l">
              <a:lnSpc>
                <a:spcPct val="100000"/>
              </a:lnSpc>
              <a:spcBef>
                <a:spcPts val="360"/>
              </a:spcBef>
              <a:spcAft>
                <a:spcPts val="0"/>
              </a:spcAft>
              <a:buSzPts val="1800"/>
              <a:buChar char="•"/>
            </a:pPr>
            <a:r>
              <a:rPr lang="en-US"/>
              <a:t>New ideas and projects are welcome</a:t>
            </a:r>
            <a:endParaRPr/>
          </a:p>
          <a:p>
            <a:pPr indent="-342900" lvl="1" marL="914400" rtl="0" algn="l">
              <a:lnSpc>
                <a:spcPct val="100000"/>
              </a:lnSpc>
              <a:spcBef>
                <a:spcPts val="600"/>
              </a:spcBef>
              <a:spcAft>
                <a:spcPts val="0"/>
              </a:spcAft>
              <a:buSzPts val="1800"/>
              <a:buChar char="•"/>
            </a:pPr>
            <a:r>
              <a:rPr lang="en-US"/>
              <a:t>Create a new project folder and project page in GitHub</a:t>
            </a:r>
            <a:endParaRPr/>
          </a:p>
          <a:p>
            <a:pPr indent="-342900" lvl="1" marL="914400" rtl="0" algn="l">
              <a:lnSpc>
                <a:spcPct val="100000"/>
              </a:lnSpc>
              <a:spcBef>
                <a:spcPts val="600"/>
              </a:spcBef>
              <a:spcAft>
                <a:spcPts val="0"/>
              </a:spcAft>
              <a:buSzPts val="1800"/>
              <a:buChar char="•"/>
            </a:pPr>
            <a:r>
              <a:rPr lang="en-US"/>
              <a:t>Let the Organising Committee bh2018paris@elixir-europe.org know</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IXIR_templat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